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4_0.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12B_D62FECF.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10E_0.xml" ContentType="application/vnd.ms-powerpoint.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modernComment_12E_EA7217B3.xml" ContentType="application/vnd.ms-powerpoint.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omments/modernComment_13C_FD4B21E6.xml" ContentType="application/vnd.ms-powerpoint.comment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1"/>
  </p:notesMasterIdLst>
  <p:sldIdLst>
    <p:sldId id="256" r:id="rId2"/>
    <p:sldId id="257" r:id="rId3"/>
    <p:sldId id="261" r:id="rId4"/>
    <p:sldId id="259" r:id="rId5"/>
    <p:sldId id="308" r:id="rId6"/>
    <p:sldId id="297" r:id="rId7"/>
    <p:sldId id="260" r:id="rId8"/>
    <p:sldId id="298" r:id="rId9"/>
    <p:sldId id="299" r:id="rId10"/>
    <p:sldId id="300" r:id="rId11"/>
    <p:sldId id="270" r:id="rId12"/>
    <p:sldId id="311" r:id="rId13"/>
    <p:sldId id="313" r:id="rId14"/>
    <p:sldId id="312" r:id="rId15"/>
    <p:sldId id="301" r:id="rId16"/>
    <p:sldId id="302" r:id="rId17"/>
    <p:sldId id="309" r:id="rId18"/>
    <p:sldId id="303" r:id="rId19"/>
    <p:sldId id="262" r:id="rId20"/>
    <p:sldId id="314" r:id="rId21"/>
    <p:sldId id="304" r:id="rId22"/>
    <p:sldId id="305" r:id="rId23"/>
    <p:sldId id="321" r:id="rId24"/>
    <p:sldId id="320" r:id="rId25"/>
    <p:sldId id="317" r:id="rId26"/>
    <p:sldId id="319" r:id="rId27"/>
    <p:sldId id="316" r:id="rId28"/>
    <p:sldId id="307" r:id="rId29"/>
    <p:sldId id="318" r:id="rId30"/>
  </p:sldIdLst>
  <p:sldSz cx="9144000" cy="5143500" type="screen16x9"/>
  <p:notesSz cx="6858000" cy="9144000"/>
  <p:embeddedFontLst>
    <p:embeddedFont>
      <p:font typeface="Bebas Neue" panose="020B0606020202050201" pitchFamily="34" charset="0"/>
      <p:regular r:id="rId32"/>
    </p:embeddedFont>
    <p:embeddedFont>
      <p:font typeface="Josefin Sans" pitchFamily="2" charset="0"/>
      <p:regular r:id="rId33"/>
      <p:bold r:id="rId34"/>
      <p:italic r:id="rId35"/>
      <p:boldItalic r:id="rId36"/>
    </p:embeddedFont>
    <p:embeddedFont>
      <p:font typeface="Josefin Slab" pitchFamily="2" charset="0"/>
      <p:regular r:id="rId37"/>
      <p:bold r:id="rId38"/>
      <p:italic r:id="rId39"/>
      <p:boldItalic r:id="rId40"/>
    </p:embeddedFont>
    <p:embeddedFont>
      <p:font typeface="Staatliches" pitchFamily="2"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2B3EB9C-454D-EAFA-87CF-8FA5AAB3E573}" name="Ali Elsharif" initials="AE" userId="S::AELSHARIF@stclaircollege.ca::86e22755-8979-49ad-9e75-7dee1061f97e" providerId="AD"/>
  <p188:author id="{24A3E7C5-0123-01FE-F479-3C98FDD6F8AE}" name="Ricardo Calleja Matos" initials="RCM" userId="Ricardo Calleja Mato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ristiansalinas2021@outlook.es" initials="c" lastIdx="1" clrIdx="0">
    <p:extLst>
      <p:ext uri="{19B8F6BF-5375-455C-9EA6-DF929625EA0E}">
        <p15:presenceInfo xmlns:p15="http://schemas.microsoft.com/office/powerpoint/2012/main" userId="19b9a1359522b89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AE3555-2CE0-4E0F-8B12-6B770AC5B370}">
  <a:tblStyle styleId="{83AE3555-2CE0-4E0F-8B12-6B770AC5B3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2" d="100"/>
          <a:sy n="102" d="100"/>
        </p:scale>
        <p:origin x="77" y="49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commentAuthors" Target="commentAuthors.xml"/><Relationship Id="rId47"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0.fntdata"/></Relationships>
</file>

<file path=ppt/comments/modernComment_103_0.xml><?xml version="1.0" encoding="utf-8"?>
<p188:cmLst xmlns:a="http://schemas.openxmlformats.org/drawingml/2006/main" xmlns:r="http://schemas.openxmlformats.org/officeDocument/2006/relationships" xmlns:p188="http://schemas.microsoft.com/office/powerpoint/2018/8/main">
  <p188:cm id="{B7394D99-F39F-4CEE-9298-3D9CD801AB66}" authorId="{24A3E7C5-0123-01FE-F479-3C98FDD6F8AE}" status="resolved" created="2022-11-23T15:42:21.847" complete="100000">
    <pc:sldMkLst xmlns:pc="http://schemas.microsoft.com/office/powerpoint/2013/main/command">
      <pc:docMk/>
      <pc:sldMk cId="0" sldId="259"/>
    </pc:sldMkLst>
    <p188:replyLst>
      <p188:reply id="{D368C0EE-5268-4314-9CD5-903E0DC41FB5}" authorId="{02B3EB9C-454D-EAFA-87CF-8FA5AAB3E573}" created="2022-12-01T17:54:00.085">
        <p188:txBody>
          <a:bodyPr/>
          <a:lstStyle/>
          <a:p>
            <a:r>
              <a:rPr lang="en-US"/>
              <a:t>improve citation</a:t>
            </a:r>
          </a:p>
        </p188:txBody>
      </p188:reply>
      <p188:reply id="{480977BD-01C0-4945-BB4C-D527DF2150F2}" authorId="{02B3EB9C-454D-EAFA-87CF-8FA5AAB3E573}" created="2022-12-01T17:56:16.755">
        <p188:txBody>
          <a:bodyPr/>
          <a:lstStyle/>
          <a:p>
            <a:r>
              <a:rPr lang="en-US"/>
              <a:t>explain time periods</a:t>
            </a:r>
          </a:p>
        </p188:txBody>
      </p188:reply>
      <p188:reply id="{7F3FD426-CF56-4623-9B38-64F903D0CE81}" authorId="{02B3EB9C-454D-EAFA-87CF-8FA5AAB3E573}" created="2022-12-01T17:59:24.071">
        <p188:txBody>
          <a:bodyPr/>
          <a:lstStyle/>
          <a:p>
            <a:r>
              <a:rPr lang="en-US"/>
              <a:t>consider adding other quarters. and compare all quarter from all years</a:t>
            </a:r>
          </a:p>
        </p188:txBody>
      </p188:reply>
      <p188:reply id="{EACD2C10-121B-4CBE-B719-220DA573B2FD}" authorId="{02B3EB9C-454D-EAFA-87CF-8FA5AAB3E573}" created="2022-12-01T18:02:15.882">
        <p188:txBody>
          <a:bodyPr/>
          <a:lstStyle/>
          <a:p>
            <a:r>
              <a:rPr lang="en-US"/>
              <a:t>add disclaimer</a:t>
            </a:r>
          </a:p>
        </p188:txBody>
      </p188:reply>
    </p188:replyLst>
    <p188:txBody>
      <a:bodyPr/>
      <a:lstStyle/>
      <a:p>
        <a:r>
          <a:rPr lang="en-CA"/>
          <a:t>Repmove cuclical</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F31E6FAD-E43D-4032-A08A-40462FB278AC}" authorId="{24A3E7C5-0123-01FE-F479-3C98FDD6F8AE}" status="resolved" created="2022-11-24T17:22:01.642" complete="100000">
    <ac:deMkLst xmlns:ac="http://schemas.microsoft.com/office/drawing/2013/main/command">
      <pc:docMk xmlns:pc="http://schemas.microsoft.com/office/powerpoint/2013/main/command"/>
      <pc:sldMk xmlns:pc="http://schemas.microsoft.com/office/powerpoint/2013/main/command" cId="0" sldId="260"/>
      <ac:spMk id="185" creationId="{00000000-0000-0000-0000-000000000000}"/>
    </ac:deMkLst>
    <p188:txBody>
      <a:bodyPr/>
      <a:lstStyle/>
      <a:p>
        <a:r>
          <a:rPr lang="en-CA"/>
          <a:t>Business audience need to know what in order to make what decision</a:t>
        </a:r>
      </a:p>
    </p188:txBody>
  </p188:cm>
  <p188:cm id="{66882E17-5C3F-42DA-B2AC-75D4C77F9A06}" authorId="{02B3EB9C-454D-EAFA-87CF-8FA5AAB3E573}" status="resolved" created="2022-12-01T17:53:47.133" complete="100000">
    <pc:sldMkLst xmlns:pc="http://schemas.microsoft.com/office/powerpoint/2013/main/command">
      <pc:docMk/>
      <pc:sldMk cId="0" sldId="260"/>
    </pc:sldMkLst>
    <p188:txBody>
      <a:bodyPr/>
      <a:lstStyle/>
      <a:p>
        <a:r>
          <a:rPr lang="en-US"/>
          <a:t>mention sp500, and what we are adressing specifically</a:t>
        </a:r>
      </a:p>
    </p188:txBody>
  </p188:cm>
</p188:cmLst>
</file>

<file path=ppt/comments/modernComment_10E_0.xml><?xml version="1.0" encoding="utf-8"?>
<p188:cmLst xmlns:a="http://schemas.openxmlformats.org/drawingml/2006/main" xmlns:r="http://schemas.openxmlformats.org/officeDocument/2006/relationships" xmlns:p188="http://schemas.microsoft.com/office/powerpoint/2018/8/main">
  <p188:cm id="{C6FFC9CF-BFCC-49F7-B74F-74095BA73C6C}" authorId="{02B3EB9C-454D-EAFA-87CF-8FA5AAB3E573}" status="resolved" created="2022-12-01T18:08:11.506" complete="100000">
    <pc:sldMkLst xmlns:pc="http://schemas.microsoft.com/office/powerpoint/2013/main/command">
      <pc:docMk/>
      <pc:sldMk cId="0" sldId="270"/>
    </pc:sldMkLst>
    <p188:replyLst>
      <p188:reply id="{029287E6-874E-4B4E-AE5E-C69FABA855AF}" authorId="{02B3EB9C-454D-EAFA-87CF-8FA5AAB3E573}" created="2022-12-01T18:10:50.246">
        <p188:txBody>
          <a:bodyPr/>
          <a:lstStyle/>
          <a:p>
            <a:r>
              <a:rPr lang="en-US"/>
              <a:t>instead of during add other years and quarters</a:t>
            </a:r>
          </a:p>
        </p188:txBody>
      </p188:reply>
    </p188:replyLst>
    <p188:txBody>
      <a:bodyPr/>
      <a:lstStyle/>
      <a:p>
        <a:r>
          <a:rPr lang="en-US"/>
          <a:t>add information about the GICS Sector: </a:t>
        </a:r>
      </a:p>
    </p188:txBody>
  </p188:cm>
  <p188:cm id="{ED47F725-8C12-4779-B9F2-9D9151D71411}" authorId="{02B3EB9C-454D-EAFA-87CF-8FA5AAB3E573}" status="resolved" created="2022-12-01T18:13:00.103" complete="100000">
    <ac:txMkLst xmlns:ac="http://schemas.microsoft.com/office/drawing/2013/main/command">
      <pc:docMk xmlns:pc="http://schemas.microsoft.com/office/powerpoint/2013/main/command"/>
      <pc:sldMk xmlns:pc="http://schemas.microsoft.com/office/powerpoint/2013/main/command" cId="0" sldId="270"/>
      <ac:spMk id="576" creationId="{00000000-0000-0000-0000-000000000000}"/>
      <ac:txMk cp="129">
        <ac:context len="280" hash="3787967696"/>
      </ac:txMk>
    </ac:txMkLst>
    <p188:pos x="1820356" y="1963381"/>
    <p188:txBody>
      <a:bodyPr/>
      <a:lstStyle/>
      <a:p>
        <a:r>
          <a:rPr lang="en-US"/>
          <a:t>on question 2 mention how top and bottom companies are selected. mention market cap</a:t>
        </a:r>
      </a:p>
    </p188:txBody>
  </p188:cm>
</p188:cmLst>
</file>

<file path=ppt/comments/modernComment_12B_D62FECF.xml><?xml version="1.0" encoding="utf-8"?>
<p188:cmLst xmlns:a="http://schemas.openxmlformats.org/drawingml/2006/main" xmlns:r="http://schemas.openxmlformats.org/officeDocument/2006/relationships" xmlns:p188="http://schemas.microsoft.com/office/powerpoint/2018/8/main">
  <p188:cm id="{55C252CF-1935-4D38-98CD-350E1444D8AF}" authorId="{02B3EB9C-454D-EAFA-87CF-8FA5AAB3E573}" status="resolved" created="2022-12-01T18:02:52.643" complete="100000">
    <pc:sldMkLst xmlns:pc="http://schemas.microsoft.com/office/powerpoint/2013/main/command">
      <pc:docMk/>
      <pc:sldMk cId="224591567" sldId="299"/>
    </pc:sldMkLst>
    <p188:txBody>
      <a:bodyPr/>
      <a:lstStyle/>
      <a:p>
        <a:r>
          <a:rPr lang="en-US"/>
          <a:t>consider 4 quarters</a:t>
        </a:r>
      </a:p>
    </p188:txBody>
  </p188:cm>
</p188:cmLst>
</file>

<file path=ppt/comments/modernComment_12E_EA7217B3.xml><?xml version="1.0" encoding="utf-8"?>
<p188:cmLst xmlns:a="http://schemas.openxmlformats.org/drawingml/2006/main" xmlns:r="http://schemas.openxmlformats.org/officeDocument/2006/relationships" xmlns:p188="http://schemas.microsoft.com/office/powerpoint/2018/8/main">
  <p188:cm id="{C69E3FEA-E986-48C7-B79C-C4D008D459C3}" authorId="{02B3EB9C-454D-EAFA-87CF-8FA5AAB3E573}" status="resolved" created="2022-12-01T18:16:29.247" complete="100000">
    <pc:sldMkLst xmlns:pc="http://schemas.microsoft.com/office/powerpoint/2013/main/command">
      <pc:docMk/>
      <pc:sldMk cId="3933345715" sldId="302"/>
    </pc:sldMkLst>
    <p188:txBody>
      <a:bodyPr/>
      <a:lstStyle/>
      <a:p>
        <a:r>
          <a:rPr lang="en-US"/>
          <a:t>description of the columns</a:t>
        </a:r>
      </a:p>
    </p188:txBody>
  </p188:cm>
</p188:cmLst>
</file>

<file path=ppt/comments/modernComment_13C_FD4B21E6.xml><?xml version="1.0" encoding="utf-8"?>
<p188:cmLst xmlns:a="http://schemas.openxmlformats.org/drawingml/2006/main" xmlns:r="http://schemas.openxmlformats.org/officeDocument/2006/relationships" xmlns:p188="http://schemas.microsoft.com/office/powerpoint/2018/8/main">
  <p188:cm id="{474F257D-1B7E-4193-940B-F7F349A83B3F}" authorId="{24A3E7C5-0123-01FE-F479-3C98FDD6F8AE}" created="2022-12-07T16:10:51.950">
    <pc:sldMkLst xmlns:pc="http://schemas.microsoft.com/office/powerpoint/2013/main/command">
      <pc:docMk/>
      <pc:sldMk cId="4249559526" sldId="316"/>
    </pc:sldMkLst>
    <p188:txBody>
      <a:bodyPr/>
      <a:lstStyle/>
      <a:p>
        <a:r>
          <a:rPr lang="en-CA"/>
          <a:t>On recommendations match Market Capitalization loss/gains with recommendations</a:t>
        </a:r>
      </a:p>
    </p188:txBody>
  </p188:cm>
</p188:cmLst>
</file>

<file path=ppt/media/image1.png>
</file>

<file path=ppt/media/image10.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480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799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582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4083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8912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213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4988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20232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08647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354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16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017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90024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5050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318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959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55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1994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0821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02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4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998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a:buChar char="●"/>
              <a:defRPr sz="1800">
                <a:solidFill>
                  <a:schemeClr val="lt1"/>
                </a:solidFill>
                <a:latin typeface="Spartan"/>
                <a:ea typeface="Spartan"/>
                <a:cs typeface="Spartan"/>
                <a:sym typeface="Spartan"/>
              </a:defRPr>
            </a:lvl1pPr>
            <a:lvl2pPr marL="914400" lvl="1"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2pPr>
            <a:lvl3pPr marL="1371600" lvl="2"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3pPr>
            <a:lvl4pPr marL="1828800" lvl="3"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4pPr>
            <a:lvl5pPr marL="2286000" lvl="4"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5pPr>
            <a:lvl6pPr marL="2743200" lvl="5"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6pPr>
            <a:lvl7pPr marL="3200400" lvl="6"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7pPr>
            <a:lvl8pPr marL="3657600" lvl="7"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8pPr>
            <a:lvl9pPr marL="4114800" lvl="8" indent="-317500" rtl="0">
              <a:lnSpc>
                <a:spcPct val="115000"/>
              </a:lnSpc>
              <a:spcBef>
                <a:spcPts val="1600"/>
              </a:spcBef>
              <a:spcAft>
                <a:spcPts val="1600"/>
              </a:spcAft>
              <a:buClr>
                <a:schemeClr val="lt1"/>
              </a:buClr>
              <a:buSzPts val="1400"/>
              <a:buFont typeface="Spartan"/>
              <a:buChar char="■"/>
              <a:defRPr>
                <a:solidFill>
                  <a:schemeClr val="lt1"/>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1"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microsoft.com/office/2018/10/relationships/comments" Target="../comments/modernComment_10E_0.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1.emf"/><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microsoft.com/office/2018/10/relationships/comments" Target="../comments/modernComment_12E_EA7217B3.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microsoft.com/office/2018/10/relationships/comments" Target="../comments/modernComment_13C_FD4B21E6.xm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microsoft.com/office/2018/10/relationships/comments" Target="../comments/modernComment_103_0.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microsoft.com/office/2018/10/relationships/comments" Target="../comments/modernComment_104_0.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7.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microsoft.com/office/2018/10/relationships/comments" Target="../comments/modernComment_12B_D62FECF.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5">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Audio 18">
            <a:hlinkClick r:id="" action="ppaction://media"/>
            <a:extLst>
              <a:ext uri="{FF2B5EF4-FFF2-40B4-BE49-F238E27FC236}">
                <a16:creationId xmlns:a16="http://schemas.microsoft.com/office/drawing/2014/main" id="{A865E122-E202-A583-BA69-D372F596CC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510"/>
    </mc:Choice>
    <mc:Fallback xmlns="">
      <p:transition spd="slow" advTm="36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3488299"/>
            <a:ext cx="4093200" cy="2231400"/>
          </a:xfrm>
          <a:prstGeom prst="rect">
            <a:avLst/>
          </a:prstGeom>
        </p:spPr>
        <p:txBody>
          <a:bodyPr spcFirstLastPara="1" wrap="square" lIns="91425" tIns="91425" rIns="91425" bIns="91425" anchor="b" anchorCtr="0">
            <a:noAutofit/>
          </a:bodyPr>
          <a:lstStyle/>
          <a:p>
            <a:r>
              <a:rPr lang="en-US" b="1" dirty="0"/>
              <a:t>Analysis Questions</a:t>
            </a: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E1358E8C-BB73-89BD-C03A-1F597CD984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3840536157"/>
      </p:ext>
    </p:extLst>
  </p:cSld>
  <p:clrMapOvr>
    <a:masterClrMapping/>
  </p:clrMapOvr>
  <mc:AlternateContent xmlns:mc="http://schemas.openxmlformats.org/markup-compatibility/2006" xmlns:p14="http://schemas.microsoft.com/office/powerpoint/2010/main">
    <mc:Choice Requires="p14">
      <p:transition spd="slow" p14:dur="2000" advTm="1307"/>
    </mc:Choice>
    <mc:Fallback xmlns="">
      <p:transition spd="slow" advTm="1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586558" y="544050"/>
            <a:ext cx="7715100" cy="4055400"/>
          </a:xfrm>
          <a:prstGeom prst="rect">
            <a:avLst/>
          </a:prstGeom>
          <a:solidFill>
            <a:schemeClr val="lt1"/>
          </a:solidFill>
        </p:spPr>
        <p:txBody>
          <a:bodyPr spcFirstLastPara="1" wrap="square" lIns="548625" tIns="182875" rIns="548625" bIns="91425" anchor="ctr" anchorCtr="0">
            <a:noAutofit/>
          </a:bodyPr>
          <a:lstStyle/>
          <a:p>
            <a:pPr algn="ctr"/>
            <a:br>
              <a:rPr lang="en-US" sz="2400" dirty="0">
                <a:solidFill>
                  <a:schemeClr val="accent2"/>
                </a:solidFill>
              </a:rPr>
            </a:br>
            <a:br>
              <a:rPr lang="en-US" sz="2400" dirty="0">
                <a:solidFill>
                  <a:schemeClr val="accent2"/>
                </a:solidFill>
              </a:rPr>
            </a:br>
            <a:r>
              <a:rPr lang="en-US" sz="2400" dirty="0">
                <a:solidFill>
                  <a:schemeClr val="accent2"/>
                </a:solidFill>
              </a:rPr>
              <a:t> 1) How each GICS sector in the sp500 index performed in market capitalization terms FOR THE PERIODs 2021-2020 and 2020-2019?</a:t>
            </a:r>
            <a:br>
              <a:rPr lang="en-US" sz="2400" dirty="0">
                <a:solidFill>
                  <a:schemeClr val="accent2"/>
                </a:solidFill>
              </a:rPr>
            </a:br>
            <a:br>
              <a:rPr lang="en-US" sz="2400" dirty="0">
                <a:solidFill>
                  <a:schemeClr val="accent2"/>
                </a:solidFill>
              </a:rPr>
            </a:br>
            <a:r>
              <a:rPr lang="en-US" sz="2400" dirty="0">
                <a:solidFill>
                  <a:schemeClr val="accent2"/>
                </a:solidFill>
              </a:rPr>
              <a:t>2) WHICH  WAS THE TOP COMPANY in the sp500 index WITH HIGHER POSITIVE MARKET CAPITALIZATION FOR each quarter in the periods 2021-2020 and 2020-2019?</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BD76E3A9-C388-808F-F1D5-D107FAA50BF6}"/>
              </a:ext>
            </a:extLst>
          </p:cNvPr>
          <p:cNvGrpSpPr/>
          <p:nvPr/>
        </p:nvGrpSpPr>
        <p:grpSpPr>
          <a:xfrm>
            <a:off x="956146" y="3344761"/>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Audio 20">
            <a:hlinkClick r:id="" action="ppaction://media"/>
            <a:extLst>
              <a:ext uri="{FF2B5EF4-FFF2-40B4-BE49-F238E27FC236}">
                <a16:creationId xmlns:a16="http://schemas.microsoft.com/office/drawing/2014/main" id="{F94511A2-61A6-7E12-DC98-5091B6A2C89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610"/>
    </mc:Choice>
    <mc:Fallback xmlns="">
      <p:transition spd="slow" advTm="47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extLst>
    <p:ext uri="{6950BFC3-D8DA-4A85-94F7-54DA5524770B}">
      <p188:commentRel xmlns:p188="http://schemas.microsoft.com/office/powerpoint/2018/8/main" r:id="rId5"/>
    </p:ext>
  </p:extLs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1) How each GICS sector in the sp500 index performed in market capitalization terms FOR THE PERIOD 2020-2019?</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4946101" y="2546886"/>
            <a:ext cx="3329191" cy="1938992"/>
          </a:xfrm>
          <a:prstGeom prst="rect">
            <a:avLst/>
          </a:prstGeom>
          <a:noFill/>
        </p:spPr>
        <p:txBody>
          <a:bodyPr wrap="square" rtlCol="0">
            <a:spAutoFit/>
          </a:bodyPr>
          <a:lstStyle/>
          <a:p>
            <a:r>
              <a:rPr lang="en-US" sz="1600" dirty="0">
                <a:solidFill>
                  <a:schemeClr val="accent2"/>
                </a:solidFill>
                <a:latin typeface="Bebas Neue"/>
                <a:sym typeface="Bebas Neue"/>
              </a:rPr>
              <a:t>For 2020-2019 the GICS sector in the SP500 index with higher positive variation on market capitalization WAS INFORMATION TECHNOLOGY with 34%.</a:t>
            </a:r>
          </a:p>
          <a:p>
            <a:endParaRPr lang="en-US" dirty="0">
              <a:solidFill>
                <a:schemeClr val="tx1"/>
              </a:solidFill>
            </a:endParaRPr>
          </a:p>
          <a:p>
            <a:br>
              <a:rPr lang="en-US" dirty="0"/>
            </a:br>
            <a:br>
              <a:rPr lang="en-US" dirty="0"/>
            </a:br>
            <a:endParaRPr lang="en-CA" dirty="0"/>
          </a:p>
        </p:txBody>
      </p:sp>
      <p:pic>
        <p:nvPicPr>
          <p:cNvPr id="9" name="Picture 8">
            <a:extLst>
              <a:ext uri="{FF2B5EF4-FFF2-40B4-BE49-F238E27FC236}">
                <a16:creationId xmlns:a16="http://schemas.microsoft.com/office/drawing/2014/main" id="{D64FFEB2-33A2-1B82-D927-3B52FE2B830B}"/>
              </a:ext>
            </a:extLst>
          </p:cNvPr>
          <p:cNvPicPr>
            <a:picLocks noChangeAspect="1"/>
          </p:cNvPicPr>
          <p:nvPr/>
        </p:nvPicPr>
        <p:blipFill>
          <a:blip r:embed="rId6"/>
          <a:stretch>
            <a:fillRect/>
          </a:stretch>
        </p:blipFill>
        <p:spPr>
          <a:xfrm>
            <a:off x="951229" y="2303937"/>
            <a:ext cx="3943889" cy="1780537"/>
          </a:xfrm>
          <a:prstGeom prst="rect">
            <a:avLst/>
          </a:prstGeom>
        </p:spPr>
      </p:pic>
      <p:pic>
        <p:nvPicPr>
          <p:cNvPr id="14" name="Audio 13">
            <a:hlinkClick r:id="" action="ppaction://media"/>
            <a:extLst>
              <a:ext uri="{FF2B5EF4-FFF2-40B4-BE49-F238E27FC236}">
                <a16:creationId xmlns:a16="http://schemas.microsoft.com/office/drawing/2014/main" id="{9EE4B913-FFA0-A5E0-60B4-D15C96CF9F8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378533780"/>
      </p:ext>
    </p:extLst>
  </p:cSld>
  <p:clrMapOvr>
    <a:masterClrMapping/>
  </p:clrMapOvr>
  <mc:AlternateContent xmlns:mc="http://schemas.openxmlformats.org/markup-compatibility/2006" xmlns:p14="http://schemas.microsoft.com/office/powerpoint/2010/main">
    <mc:Choice Requires="p14">
      <p:transition spd="slow" p14:dur="2000" advTm="23588"/>
    </mc:Choice>
    <mc:Fallback xmlns="">
      <p:transition spd="slow" advTm="23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1) How each GICS sector in the sp500 index performed in market capitalization terms for the PERIOD 2021-2020?</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5045886" y="2469199"/>
            <a:ext cx="3255772" cy="1323439"/>
          </a:xfrm>
          <a:prstGeom prst="rect">
            <a:avLst/>
          </a:prstGeom>
          <a:noFill/>
        </p:spPr>
        <p:txBody>
          <a:bodyPr wrap="square" rtlCol="0">
            <a:spAutoFit/>
          </a:bodyPr>
          <a:lstStyle>
            <a:defPPr marR="0" lvl="0" algn="l" rtl="0">
              <a:lnSpc>
                <a:spcPct val="100000"/>
              </a:lnSpc>
              <a:spcBef>
                <a:spcPts val="0"/>
              </a:spcBef>
              <a:spcAft>
                <a:spcPts val="0"/>
              </a:spcAft>
              <a:defRPr/>
            </a:defPPr>
            <a:lvl1pPr>
              <a:defRPr>
                <a:solidFill>
                  <a:schemeClr val="tx1"/>
                </a:solidFill>
              </a:defRPr>
            </a:lvl1pPr>
          </a:lstStyle>
          <a:p>
            <a:r>
              <a:rPr lang="en-US" sz="1600" dirty="0">
                <a:solidFill>
                  <a:schemeClr val="accent2"/>
                </a:solidFill>
                <a:latin typeface="Bebas Neue"/>
              </a:rPr>
              <a:t>For 2021-2020 the GICS sector in the SP500 index with higher positive variation on market capitalization WAS ENERGY with 55%.</a:t>
            </a:r>
            <a:br>
              <a:rPr lang="en-US" sz="1600" dirty="0">
                <a:solidFill>
                  <a:schemeClr val="accent2"/>
                </a:solidFill>
                <a:latin typeface="Bebas Neue"/>
              </a:rPr>
            </a:br>
            <a:br>
              <a:rPr lang="en-US" sz="1600" dirty="0">
                <a:solidFill>
                  <a:schemeClr val="accent2"/>
                </a:solidFill>
                <a:latin typeface="Bebas Neue"/>
              </a:rPr>
            </a:br>
            <a:endParaRPr lang="en-CA" sz="1600" dirty="0">
              <a:solidFill>
                <a:schemeClr val="accent2"/>
              </a:solidFill>
              <a:latin typeface="Bebas Neue"/>
            </a:endParaRPr>
          </a:p>
        </p:txBody>
      </p:sp>
      <p:pic>
        <p:nvPicPr>
          <p:cNvPr id="7" name="Picture 6">
            <a:extLst>
              <a:ext uri="{FF2B5EF4-FFF2-40B4-BE49-F238E27FC236}">
                <a16:creationId xmlns:a16="http://schemas.microsoft.com/office/drawing/2014/main" id="{5C253F66-BA7F-3239-12C8-E6CC876B2D4A}"/>
              </a:ext>
            </a:extLst>
          </p:cNvPr>
          <p:cNvPicPr>
            <a:picLocks noChangeAspect="1"/>
          </p:cNvPicPr>
          <p:nvPr/>
        </p:nvPicPr>
        <p:blipFill>
          <a:blip r:embed="rId6"/>
          <a:stretch>
            <a:fillRect/>
          </a:stretch>
        </p:blipFill>
        <p:spPr>
          <a:xfrm>
            <a:off x="1165613" y="2349383"/>
            <a:ext cx="3736676" cy="1690804"/>
          </a:xfrm>
          <a:prstGeom prst="rect">
            <a:avLst/>
          </a:prstGeom>
        </p:spPr>
      </p:pic>
      <p:pic>
        <p:nvPicPr>
          <p:cNvPr id="16" name="Audio 15">
            <a:hlinkClick r:id="" action="ppaction://media"/>
            <a:extLst>
              <a:ext uri="{FF2B5EF4-FFF2-40B4-BE49-F238E27FC236}">
                <a16:creationId xmlns:a16="http://schemas.microsoft.com/office/drawing/2014/main" id="{6C4C6176-41E3-38B3-72D4-999AFB2266C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711558267"/>
      </p:ext>
    </p:extLst>
  </p:cSld>
  <p:clrMapOvr>
    <a:masterClrMapping/>
  </p:clrMapOvr>
  <mc:AlternateContent xmlns:mc="http://schemas.openxmlformats.org/markup-compatibility/2006" xmlns:p14="http://schemas.microsoft.com/office/powerpoint/2010/main">
    <mc:Choice Requires="p14">
      <p:transition spd="slow" p14:dur="2000" advTm="21528"/>
    </mc:Choice>
    <mc:Fallback xmlns="">
      <p:transition spd="slow" advTm="21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r>
              <a:rPr lang="en-US" sz="2400" dirty="0">
                <a:solidFill>
                  <a:schemeClr val="accent2"/>
                </a:solidFill>
              </a:rPr>
              <a:t>2) WHICH  WAS THE TOP COMPANY in the sp500 index WITH HIGHER POSITIVE MARKET CAPITALIZATION FOR each quarter in the periods 2021-2020 and 2020-2019?</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6" name="Google Shape;9456;p59">
            <a:extLst>
              <a:ext uri="{FF2B5EF4-FFF2-40B4-BE49-F238E27FC236}">
                <a16:creationId xmlns:a16="http://schemas.microsoft.com/office/drawing/2014/main" id="{BD76E3A9-C388-808F-F1D5-D107FAA50BF6}"/>
              </a:ext>
            </a:extLst>
          </p:cNvPr>
          <p:cNvGrpSpPr/>
          <p:nvPr/>
        </p:nvGrpSpPr>
        <p:grpSpPr>
          <a:xfrm>
            <a:off x="922774" y="950444"/>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95FBA51F-09A7-D838-C273-6FC587E2ECA5}"/>
              </a:ext>
            </a:extLst>
          </p:cNvPr>
          <p:cNvPicPr>
            <a:picLocks noChangeAspect="1"/>
          </p:cNvPicPr>
          <p:nvPr/>
        </p:nvPicPr>
        <p:blipFill>
          <a:blip r:embed="rId6"/>
          <a:stretch>
            <a:fillRect/>
          </a:stretch>
        </p:blipFill>
        <p:spPr>
          <a:xfrm>
            <a:off x="1528898" y="2898442"/>
            <a:ext cx="6115050" cy="590550"/>
          </a:xfrm>
          <a:prstGeom prst="rect">
            <a:avLst/>
          </a:prstGeom>
        </p:spPr>
      </p:pic>
      <p:sp>
        <p:nvSpPr>
          <p:cNvPr id="5" name="TextBox 4">
            <a:extLst>
              <a:ext uri="{FF2B5EF4-FFF2-40B4-BE49-F238E27FC236}">
                <a16:creationId xmlns:a16="http://schemas.microsoft.com/office/drawing/2014/main" id="{ED43F40E-DA56-8C4F-9E1A-814BBFA404D8}"/>
              </a:ext>
            </a:extLst>
          </p:cNvPr>
          <p:cNvSpPr txBox="1"/>
          <p:nvPr/>
        </p:nvSpPr>
        <p:spPr>
          <a:xfrm>
            <a:off x="760888" y="3724749"/>
            <a:ext cx="1861457" cy="784830"/>
          </a:xfrm>
          <a:prstGeom prst="rect">
            <a:avLst/>
          </a:prstGeom>
          <a:noFill/>
        </p:spPr>
        <p:txBody>
          <a:bodyPr wrap="square" rtlCol="0">
            <a:spAutoFit/>
          </a:bodyPr>
          <a:lstStyle/>
          <a:p>
            <a:r>
              <a:rPr lang="en-CA" sz="900" dirty="0">
                <a:solidFill>
                  <a:schemeClr val="accent2"/>
                </a:solidFill>
                <a:latin typeface="Bebas Neue"/>
                <a:sym typeface="Bebas Neue"/>
              </a:rPr>
              <a:t>ENPH = Enphase</a:t>
            </a:r>
          </a:p>
          <a:p>
            <a:r>
              <a:rPr lang="en-CA" sz="900" dirty="0">
                <a:solidFill>
                  <a:schemeClr val="accent2"/>
                </a:solidFill>
                <a:latin typeface="Bebas Neue"/>
                <a:sym typeface="Bebas Neue"/>
              </a:rPr>
              <a:t>TSLA = Tesla</a:t>
            </a:r>
          </a:p>
          <a:p>
            <a:r>
              <a:rPr lang="en-CA" sz="900" dirty="0">
                <a:solidFill>
                  <a:schemeClr val="accent2"/>
                </a:solidFill>
                <a:latin typeface="Bebas Neue"/>
                <a:sym typeface="Bebas Neue"/>
              </a:rPr>
              <a:t>BBWI = Bath &amp; body works</a:t>
            </a:r>
          </a:p>
          <a:p>
            <a:r>
              <a:rPr lang="en-CA" sz="900" dirty="0">
                <a:solidFill>
                  <a:schemeClr val="accent2"/>
                </a:solidFill>
                <a:latin typeface="Bebas Neue"/>
                <a:sym typeface="Bebas Neue"/>
              </a:rPr>
              <a:t>MRNA =  Moderna</a:t>
            </a:r>
          </a:p>
          <a:p>
            <a:r>
              <a:rPr lang="en-CA" sz="900" dirty="0">
                <a:solidFill>
                  <a:schemeClr val="accent2"/>
                </a:solidFill>
                <a:latin typeface="Bebas Neue"/>
                <a:sym typeface="Bebas Neue"/>
              </a:rPr>
              <a:t>DVN = devon energy</a:t>
            </a:r>
            <a:endParaRPr lang="en-CA" sz="1100" dirty="0">
              <a:solidFill>
                <a:schemeClr val="accent2"/>
              </a:solidFill>
              <a:latin typeface="Bebas Neue"/>
              <a:sym typeface="Bebas Neue"/>
            </a:endParaRPr>
          </a:p>
        </p:txBody>
      </p:sp>
      <p:pic>
        <p:nvPicPr>
          <p:cNvPr id="18" name="Audio 17">
            <a:hlinkClick r:id="" action="ppaction://media"/>
            <a:extLst>
              <a:ext uri="{FF2B5EF4-FFF2-40B4-BE49-F238E27FC236}">
                <a16:creationId xmlns:a16="http://schemas.microsoft.com/office/drawing/2014/main" id="{F9C6379F-1244-D725-3447-023242267D7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738682742"/>
      </p:ext>
    </p:extLst>
  </p:cSld>
  <p:clrMapOvr>
    <a:masterClrMapping/>
  </p:clrMapOvr>
  <mc:AlternateContent xmlns:mc="http://schemas.openxmlformats.org/markup-compatibility/2006" xmlns:p14="http://schemas.microsoft.com/office/powerpoint/2010/main">
    <mc:Choice Requires="p14">
      <p:transition spd="slow" p14:dur="2000" advTm="53228"/>
    </mc:Choice>
    <mc:Fallback xmlns="">
      <p:transition spd="slow" advTm="53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02951" y="4449420"/>
            <a:ext cx="4093200" cy="2231400"/>
          </a:xfrm>
          <a:prstGeom prst="rect">
            <a:avLst/>
          </a:prstGeom>
        </p:spPr>
        <p:txBody>
          <a:bodyPr spcFirstLastPara="1" wrap="square" lIns="91425" tIns="91425" rIns="91425" bIns="91425" anchor="b" anchorCtr="0">
            <a:noAutofit/>
          </a:bodyPr>
          <a:lstStyle/>
          <a:p>
            <a:r>
              <a:rPr lang="en-US" b="1" dirty="0"/>
              <a:t>Dataset Description</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Audio 5">
            <a:hlinkClick r:id="" action="ppaction://media"/>
            <a:extLst>
              <a:ext uri="{FF2B5EF4-FFF2-40B4-BE49-F238E27FC236}">
                <a16:creationId xmlns:a16="http://schemas.microsoft.com/office/drawing/2014/main" id="{DAE8DC5E-F74D-D23F-50D6-57A7E36C44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189934239"/>
      </p:ext>
    </p:extLst>
  </p:cSld>
  <p:clrMapOvr>
    <a:masterClrMapping/>
  </p:clrMapOvr>
  <mc:AlternateContent xmlns:mc="http://schemas.openxmlformats.org/markup-compatibility/2006" xmlns:p14="http://schemas.microsoft.com/office/powerpoint/2010/main">
    <mc:Choice Requires="p14">
      <p:transition spd="slow" p14:dur="2000" advTm="3106"/>
    </mc:Choice>
    <mc:Fallback xmlns="">
      <p:transition spd="slow" advTm="3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12648" y="610720"/>
            <a:ext cx="4709517" cy="2724386"/>
          </a:xfrm>
          <a:prstGeom prst="rect">
            <a:avLst/>
          </a:prstGeom>
        </p:spPr>
        <p:txBody>
          <a:bodyPr spcFirstLastPara="1" wrap="square" lIns="91425" tIns="91425" rIns="91425" bIns="91425" anchor="ctr" anchorCtr="0">
            <a:noAutofit/>
          </a:bodyPr>
          <a:lstStyle/>
          <a:p>
            <a:endParaRPr lang="en-US" dirty="0">
              <a:highlight>
                <a:srgbClr val="FFFF00"/>
              </a:highlight>
            </a:endParaRPr>
          </a:p>
          <a:p>
            <a:pPr marL="0" indent="0" algn="just"/>
            <a:r>
              <a:rPr lang="en-US" dirty="0"/>
              <a:t>1) The dataset to be used comes from </a:t>
            </a:r>
            <a:r>
              <a:rPr lang="en-US" b="1" dirty="0"/>
              <a:t>Yahoo Finance API </a:t>
            </a:r>
            <a:r>
              <a:rPr lang="en-US" dirty="0"/>
              <a:t>and it includes stock price, share quantity and a description of each company within the SP500.</a:t>
            </a:r>
          </a:p>
          <a:p>
            <a:pPr marL="342900" algn="just">
              <a:buAutoNum type="arabicParenR"/>
            </a:pPr>
            <a:endParaRPr lang="en-US" dirty="0"/>
          </a:p>
          <a:p>
            <a:pPr marL="0" indent="0" algn="just"/>
            <a:r>
              <a:rPr lang="en-US" dirty="0"/>
              <a:t>2) It covers all quarters from </a:t>
            </a:r>
            <a:r>
              <a:rPr lang="en-US" b="1" dirty="0"/>
              <a:t>2019</a:t>
            </a:r>
            <a:r>
              <a:rPr lang="en-US" dirty="0"/>
              <a:t>, </a:t>
            </a:r>
            <a:r>
              <a:rPr lang="en-US" b="1" dirty="0"/>
              <a:t>2020</a:t>
            </a:r>
            <a:r>
              <a:rPr lang="en-US" dirty="0"/>
              <a:t> and </a:t>
            </a:r>
            <a:r>
              <a:rPr lang="en-US" b="1" dirty="0"/>
              <a:t>2021.</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Dataset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8328;p57">
            <a:extLst>
              <a:ext uri="{FF2B5EF4-FFF2-40B4-BE49-F238E27FC236}">
                <a16:creationId xmlns:a16="http://schemas.microsoft.com/office/drawing/2014/main" id="{7025788F-06FA-E3D2-2DF5-EB36DA6105A3}"/>
              </a:ext>
            </a:extLst>
          </p:cNvPr>
          <p:cNvGrpSpPr/>
          <p:nvPr/>
        </p:nvGrpSpPr>
        <p:grpSpPr>
          <a:xfrm>
            <a:off x="5434728" y="3267003"/>
            <a:ext cx="1636117" cy="1526144"/>
            <a:chOff x="729238" y="1179665"/>
            <a:chExt cx="1636117" cy="1526144"/>
          </a:xfrm>
        </p:grpSpPr>
        <p:grpSp>
          <p:nvGrpSpPr>
            <p:cNvPr id="8" name="Google Shape;8329;p57">
              <a:extLst>
                <a:ext uri="{FF2B5EF4-FFF2-40B4-BE49-F238E27FC236}">
                  <a16:creationId xmlns:a16="http://schemas.microsoft.com/office/drawing/2014/main" id="{1AAF353B-2FFB-40E5-31C2-B6DF75080872}"/>
                </a:ext>
              </a:extLst>
            </p:cNvPr>
            <p:cNvGrpSpPr/>
            <p:nvPr/>
          </p:nvGrpSpPr>
          <p:grpSpPr>
            <a:xfrm>
              <a:off x="729238" y="1179665"/>
              <a:ext cx="80700" cy="1526144"/>
              <a:chOff x="729238" y="1179665"/>
              <a:chExt cx="80700" cy="1526144"/>
            </a:xfrm>
          </p:grpSpPr>
          <p:sp>
            <p:nvSpPr>
              <p:cNvPr id="173" name="Google Shape;8330;p57">
                <a:extLst>
                  <a:ext uri="{FF2B5EF4-FFF2-40B4-BE49-F238E27FC236}">
                    <a16:creationId xmlns:a16="http://schemas.microsoft.com/office/drawing/2014/main" id="{B08E23E0-47E9-A7BC-3122-A172ECCB4268}"/>
                  </a:ext>
                </a:extLst>
              </p:cNvPr>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331;p57">
                <a:extLst>
                  <a:ext uri="{FF2B5EF4-FFF2-40B4-BE49-F238E27FC236}">
                    <a16:creationId xmlns:a16="http://schemas.microsoft.com/office/drawing/2014/main" id="{168A4C09-CF4C-A1AF-7E06-09CEF269DDA6}"/>
                  </a:ext>
                </a:extLst>
              </p:cNvPr>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332;p57">
                <a:extLst>
                  <a:ext uri="{FF2B5EF4-FFF2-40B4-BE49-F238E27FC236}">
                    <a16:creationId xmlns:a16="http://schemas.microsoft.com/office/drawing/2014/main" id="{42FF9DB0-25CC-4EC2-B67C-967869E75BD6}"/>
                  </a:ext>
                </a:extLst>
              </p:cNvPr>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333;p57">
                <a:extLst>
                  <a:ext uri="{FF2B5EF4-FFF2-40B4-BE49-F238E27FC236}">
                    <a16:creationId xmlns:a16="http://schemas.microsoft.com/office/drawing/2014/main" id="{F367AA0E-4C5E-03A7-856E-A2B236FD1D26}"/>
                  </a:ext>
                </a:extLst>
              </p:cNvPr>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334;p57">
                <a:extLst>
                  <a:ext uri="{FF2B5EF4-FFF2-40B4-BE49-F238E27FC236}">
                    <a16:creationId xmlns:a16="http://schemas.microsoft.com/office/drawing/2014/main" id="{62877D8E-1F80-E81E-CCBD-788593C7E6BF}"/>
                  </a:ext>
                </a:extLst>
              </p:cNvPr>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335;p57">
                <a:extLst>
                  <a:ext uri="{FF2B5EF4-FFF2-40B4-BE49-F238E27FC236}">
                    <a16:creationId xmlns:a16="http://schemas.microsoft.com/office/drawing/2014/main" id="{39BAA7F5-C9D8-05A7-4337-FFD4896B5693}"/>
                  </a:ext>
                </a:extLst>
              </p:cNvPr>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336;p57">
                <a:extLst>
                  <a:ext uri="{FF2B5EF4-FFF2-40B4-BE49-F238E27FC236}">
                    <a16:creationId xmlns:a16="http://schemas.microsoft.com/office/drawing/2014/main" id="{960BDB43-4AFA-5FEB-51B6-5E585C07C891}"/>
                  </a:ext>
                </a:extLst>
              </p:cNvPr>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337;p57">
                <a:extLst>
                  <a:ext uri="{FF2B5EF4-FFF2-40B4-BE49-F238E27FC236}">
                    <a16:creationId xmlns:a16="http://schemas.microsoft.com/office/drawing/2014/main" id="{83676D0E-08C3-67D6-CC40-B6B710ECF3E2}"/>
                  </a:ext>
                </a:extLst>
              </p:cNvPr>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338;p57">
                <a:extLst>
                  <a:ext uri="{FF2B5EF4-FFF2-40B4-BE49-F238E27FC236}">
                    <a16:creationId xmlns:a16="http://schemas.microsoft.com/office/drawing/2014/main" id="{74AB3D82-A001-2AAE-DB24-C4EA7C481252}"/>
                  </a:ext>
                </a:extLst>
              </p:cNvPr>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339;p57">
                <a:extLst>
                  <a:ext uri="{FF2B5EF4-FFF2-40B4-BE49-F238E27FC236}">
                    <a16:creationId xmlns:a16="http://schemas.microsoft.com/office/drawing/2014/main" id="{A52B61C0-C16D-2CE9-1FC3-6FCFCC0821DA}"/>
                  </a:ext>
                </a:extLst>
              </p:cNvPr>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8340;p57">
              <a:extLst>
                <a:ext uri="{FF2B5EF4-FFF2-40B4-BE49-F238E27FC236}">
                  <a16:creationId xmlns:a16="http://schemas.microsoft.com/office/drawing/2014/main" id="{85077B0C-3DF6-6746-1B60-699778848B70}"/>
                </a:ext>
              </a:extLst>
            </p:cNvPr>
            <p:cNvGrpSpPr/>
            <p:nvPr/>
          </p:nvGrpSpPr>
          <p:grpSpPr>
            <a:xfrm>
              <a:off x="903098" y="1179665"/>
              <a:ext cx="80700" cy="1526144"/>
              <a:chOff x="903098" y="1179665"/>
              <a:chExt cx="80700" cy="1526144"/>
            </a:xfrm>
          </p:grpSpPr>
          <p:sp>
            <p:nvSpPr>
              <p:cNvPr id="163" name="Google Shape;8341;p57">
                <a:extLst>
                  <a:ext uri="{FF2B5EF4-FFF2-40B4-BE49-F238E27FC236}">
                    <a16:creationId xmlns:a16="http://schemas.microsoft.com/office/drawing/2014/main" id="{846014D2-6104-75BD-469C-A874D91D4BD4}"/>
                  </a:ext>
                </a:extLst>
              </p:cNvPr>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342;p57">
                <a:extLst>
                  <a:ext uri="{FF2B5EF4-FFF2-40B4-BE49-F238E27FC236}">
                    <a16:creationId xmlns:a16="http://schemas.microsoft.com/office/drawing/2014/main" id="{5BBCA0C1-01A5-8034-41AE-40832C0CC911}"/>
                  </a:ext>
                </a:extLst>
              </p:cNvPr>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343;p57">
                <a:extLst>
                  <a:ext uri="{FF2B5EF4-FFF2-40B4-BE49-F238E27FC236}">
                    <a16:creationId xmlns:a16="http://schemas.microsoft.com/office/drawing/2014/main" id="{82815DAB-1C57-D8B8-EF36-A839F189F770}"/>
                  </a:ext>
                </a:extLst>
              </p:cNvPr>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344;p57">
                <a:extLst>
                  <a:ext uri="{FF2B5EF4-FFF2-40B4-BE49-F238E27FC236}">
                    <a16:creationId xmlns:a16="http://schemas.microsoft.com/office/drawing/2014/main" id="{1305A338-DB88-251B-E49E-B8DF0855AD1D}"/>
                  </a:ext>
                </a:extLst>
              </p:cNvPr>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345;p57">
                <a:extLst>
                  <a:ext uri="{FF2B5EF4-FFF2-40B4-BE49-F238E27FC236}">
                    <a16:creationId xmlns:a16="http://schemas.microsoft.com/office/drawing/2014/main" id="{57914C7D-5950-CAE1-D84E-6FF87D5C751B}"/>
                  </a:ext>
                </a:extLst>
              </p:cNvPr>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346;p57">
                <a:extLst>
                  <a:ext uri="{FF2B5EF4-FFF2-40B4-BE49-F238E27FC236}">
                    <a16:creationId xmlns:a16="http://schemas.microsoft.com/office/drawing/2014/main" id="{3057FB6B-ECC0-4CCB-26E6-DC33960348B0}"/>
                  </a:ext>
                </a:extLst>
              </p:cNvPr>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347;p57">
                <a:extLst>
                  <a:ext uri="{FF2B5EF4-FFF2-40B4-BE49-F238E27FC236}">
                    <a16:creationId xmlns:a16="http://schemas.microsoft.com/office/drawing/2014/main" id="{9A208CBB-79E4-1CB9-DBBD-734BDEB891AE}"/>
                  </a:ext>
                </a:extLst>
              </p:cNvPr>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348;p57">
                <a:extLst>
                  <a:ext uri="{FF2B5EF4-FFF2-40B4-BE49-F238E27FC236}">
                    <a16:creationId xmlns:a16="http://schemas.microsoft.com/office/drawing/2014/main" id="{85377F7A-0318-FA35-88C4-2AB7396BBB61}"/>
                  </a:ext>
                </a:extLst>
              </p:cNvPr>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349;p57">
                <a:extLst>
                  <a:ext uri="{FF2B5EF4-FFF2-40B4-BE49-F238E27FC236}">
                    <a16:creationId xmlns:a16="http://schemas.microsoft.com/office/drawing/2014/main" id="{E9A941F6-85B5-B9ED-5444-9CE0643E5003}"/>
                  </a:ext>
                </a:extLst>
              </p:cNvPr>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350;p57">
                <a:extLst>
                  <a:ext uri="{FF2B5EF4-FFF2-40B4-BE49-F238E27FC236}">
                    <a16:creationId xmlns:a16="http://schemas.microsoft.com/office/drawing/2014/main" id="{C0E2821B-624E-E491-B45A-736A2460A717}"/>
                  </a:ext>
                </a:extLst>
              </p:cNvPr>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351;p57">
              <a:extLst>
                <a:ext uri="{FF2B5EF4-FFF2-40B4-BE49-F238E27FC236}">
                  <a16:creationId xmlns:a16="http://schemas.microsoft.com/office/drawing/2014/main" id="{B8FE2EC5-A51E-E680-14DC-0225BCAA975D}"/>
                </a:ext>
              </a:extLst>
            </p:cNvPr>
            <p:cNvGrpSpPr/>
            <p:nvPr/>
          </p:nvGrpSpPr>
          <p:grpSpPr>
            <a:xfrm>
              <a:off x="1076958" y="1179665"/>
              <a:ext cx="80700" cy="1526144"/>
              <a:chOff x="1076958" y="1179665"/>
              <a:chExt cx="80700" cy="1526144"/>
            </a:xfrm>
          </p:grpSpPr>
          <p:sp>
            <p:nvSpPr>
              <p:cNvPr id="153" name="Google Shape;8352;p57">
                <a:extLst>
                  <a:ext uri="{FF2B5EF4-FFF2-40B4-BE49-F238E27FC236}">
                    <a16:creationId xmlns:a16="http://schemas.microsoft.com/office/drawing/2014/main" id="{BB85D01F-0EB0-5D03-52BB-2D24B47D278B}"/>
                  </a:ext>
                </a:extLst>
              </p:cNvPr>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8353;p57">
                <a:extLst>
                  <a:ext uri="{FF2B5EF4-FFF2-40B4-BE49-F238E27FC236}">
                    <a16:creationId xmlns:a16="http://schemas.microsoft.com/office/drawing/2014/main" id="{88CB10C5-971A-28C6-2FCA-B5CD7976990B}"/>
                  </a:ext>
                </a:extLst>
              </p:cNvPr>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354;p57">
                <a:extLst>
                  <a:ext uri="{FF2B5EF4-FFF2-40B4-BE49-F238E27FC236}">
                    <a16:creationId xmlns:a16="http://schemas.microsoft.com/office/drawing/2014/main" id="{F71BB2BB-88C6-373C-0417-1794A2F43D89}"/>
                  </a:ext>
                </a:extLst>
              </p:cNvPr>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355;p57">
                <a:extLst>
                  <a:ext uri="{FF2B5EF4-FFF2-40B4-BE49-F238E27FC236}">
                    <a16:creationId xmlns:a16="http://schemas.microsoft.com/office/drawing/2014/main" id="{1F8F21C4-ACD3-F25A-56B2-5ED5FA71EDD6}"/>
                  </a:ext>
                </a:extLst>
              </p:cNvPr>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356;p57">
                <a:extLst>
                  <a:ext uri="{FF2B5EF4-FFF2-40B4-BE49-F238E27FC236}">
                    <a16:creationId xmlns:a16="http://schemas.microsoft.com/office/drawing/2014/main" id="{62B73BEC-7DA9-046D-8D2A-72B884201290}"/>
                  </a:ext>
                </a:extLst>
              </p:cNvPr>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357;p57">
                <a:extLst>
                  <a:ext uri="{FF2B5EF4-FFF2-40B4-BE49-F238E27FC236}">
                    <a16:creationId xmlns:a16="http://schemas.microsoft.com/office/drawing/2014/main" id="{780B8E3B-BEA4-E8ED-8409-7B262F8E5743}"/>
                  </a:ext>
                </a:extLst>
              </p:cNvPr>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358;p57">
                <a:extLst>
                  <a:ext uri="{FF2B5EF4-FFF2-40B4-BE49-F238E27FC236}">
                    <a16:creationId xmlns:a16="http://schemas.microsoft.com/office/drawing/2014/main" id="{3531146C-8705-0161-5BC7-6ADA94DDF9DC}"/>
                  </a:ext>
                </a:extLst>
              </p:cNvPr>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359;p57">
                <a:extLst>
                  <a:ext uri="{FF2B5EF4-FFF2-40B4-BE49-F238E27FC236}">
                    <a16:creationId xmlns:a16="http://schemas.microsoft.com/office/drawing/2014/main" id="{FE7D9933-50D4-4CF3-85E9-678FC410C13F}"/>
                  </a:ext>
                </a:extLst>
              </p:cNvPr>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360;p57">
                <a:extLst>
                  <a:ext uri="{FF2B5EF4-FFF2-40B4-BE49-F238E27FC236}">
                    <a16:creationId xmlns:a16="http://schemas.microsoft.com/office/drawing/2014/main" id="{7DFBCA00-3A84-5AEA-3E9E-7307DF7E4BC6}"/>
                  </a:ext>
                </a:extLst>
              </p:cNvPr>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361;p57">
                <a:extLst>
                  <a:ext uri="{FF2B5EF4-FFF2-40B4-BE49-F238E27FC236}">
                    <a16:creationId xmlns:a16="http://schemas.microsoft.com/office/drawing/2014/main" id="{1B47CFAB-6053-84FF-2623-4CDCA69B2044}"/>
                  </a:ext>
                </a:extLst>
              </p:cNvPr>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362;p57">
              <a:extLst>
                <a:ext uri="{FF2B5EF4-FFF2-40B4-BE49-F238E27FC236}">
                  <a16:creationId xmlns:a16="http://schemas.microsoft.com/office/drawing/2014/main" id="{93E09D04-5815-6B6C-3E66-DCB8C287CF0A}"/>
                </a:ext>
              </a:extLst>
            </p:cNvPr>
            <p:cNvGrpSpPr/>
            <p:nvPr/>
          </p:nvGrpSpPr>
          <p:grpSpPr>
            <a:xfrm>
              <a:off x="1247707" y="1179665"/>
              <a:ext cx="80700" cy="1526144"/>
              <a:chOff x="1247707" y="1179665"/>
              <a:chExt cx="80700" cy="1526144"/>
            </a:xfrm>
          </p:grpSpPr>
          <p:sp>
            <p:nvSpPr>
              <p:cNvPr id="143" name="Google Shape;8363;p57">
                <a:extLst>
                  <a:ext uri="{FF2B5EF4-FFF2-40B4-BE49-F238E27FC236}">
                    <a16:creationId xmlns:a16="http://schemas.microsoft.com/office/drawing/2014/main" id="{39750D64-A200-BC3D-4C71-9C7F21FDCF8E}"/>
                  </a:ext>
                </a:extLst>
              </p:cNvPr>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8364;p57">
                <a:extLst>
                  <a:ext uri="{FF2B5EF4-FFF2-40B4-BE49-F238E27FC236}">
                    <a16:creationId xmlns:a16="http://schemas.microsoft.com/office/drawing/2014/main" id="{239C91FE-09B1-1715-5016-CE395A54018E}"/>
                  </a:ext>
                </a:extLst>
              </p:cNvPr>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8365;p57">
                <a:extLst>
                  <a:ext uri="{FF2B5EF4-FFF2-40B4-BE49-F238E27FC236}">
                    <a16:creationId xmlns:a16="http://schemas.microsoft.com/office/drawing/2014/main" id="{2A50395D-5139-B545-2944-DD58E837F99F}"/>
                  </a:ext>
                </a:extLst>
              </p:cNvPr>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366;p57">
                <a:extLst>
                  <a:ext uri="{FF2B5EF4-FFF2-40B4-BE49-F238E27FC236}">
                    <a16:creationId xmlns:a16="http://schemas.microsoft.com/office/drawing/2014/main" id="{E5AAA4A5-F4A9-7737-9324-522B8717C20C}"/>
                  </a:ext>
                </a:extLst>
              </p:cNvPr>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367;p57">
                <a:extLst>
                  <a:ext uri="{FF2B5EF4-FFF2-40B4-BE49-F238E27FC236}">
                    <a16:creationId xmlns:a16="http://schemas.microsoft.com/office/drawing/2014/main" id="{0357EA17-9FA9-9265-29D4-1C2CACEFDC37}"/>
                  </a:ext>
                </a:extLst>
              </p:cNvPr>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368;p57">
                <a:extLst>
                  <a:ext uri="{FF2B5EF4-FFF2-40B4-BE49-F238E27FC236}">
                    <a16:creationId xmlns:a16="http://schemas.microsoft.com/office/drawing/2014/main" id="{227B1669-EB05-BC83-5EF5-C627152CECF7}"/>
                  </a:ext>
                </a:extLst>
              </p:cNvPr>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369;p57">
                <a:extLst>
                  <a:ext uri="{FF2B5EF4-FFF2-40B4-BE49-F238E27FC236}">
                    <a16:creationId xmlns:a16="http://schemas.microsoft.com/office/drawing/2014/main" id="{0178B65A-CE03-00E2-4430-ADC11947D88B}"/>
                  </a:ext>
                </a:extLst>
              </p:cNvPr>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370;p57">
                <a:extLst>
                  <a:ext uri="{FF2B5EF4-FFF2-40B4-BE49-F238E27FC236}">
                    <a16:creationId xmlns:a16="http://schemas.microsoft.com/office/drawing/2014/main" id="{E2B07110-6E0B-246B-B841-F2A311B3CAA2}"/>
                  </a:ext>
                </a:extLst>
              </p:cNvPr>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371;p57">
                <a:extLst>
                  <a:ext uri="{FF2B5EF4-FFF2-40B4-BE49-F238E27FC236}">
                    <a16:creationId xmlns:a16="http://schemas.microsoft.com/office/drawing/2014/main" id="{B669257A-702B-1028-2E98-835A938322F0}"/>
                  </a:ext>
                </a:extLst>
              </p:cNvPr>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372;p57">
                <a:extLst>
                  <a:ext uri="{FF2B5EF4-FFF2-40B4-BE49-F238E27FC236}">
                    <a16:creationId xmlns:a16="http://schemas.microsoft.com/office/drawing/2014/main" id="{CBA0FD7D-6668-BF42-E7F1-F4AAD91621F3}"/>
                  </a:ext>
                </a:extLst>
              </p:cNvPr>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8373;p57">
              <a:extLst>
                <a:ext uri="{FF2B5EF4-FFF2-40B4-BE49-F238E27FC236}">
                  <a16:creationId xmlns:a16="http://schemas.microsoft.com/office/drawing/2014/main" id="{198A1CDA-62FE-FD2D-90DD-AD7DF1FF2625}"/>
                </a:ext>
              </a:extLst>
            </p:cNvPr>
            <p:cNvGrpSpPr/>
            <p:nvPr/>
          </p:nvGrpSpPr>
          <p:grpSpPr>
            <a:xfrm>
              <a:off x="1421567" y="1179665"/>
              <a:ext cx="80700" cy="1526144"/>
              <a:chOff x="1421567" y="1179665"/>
              <a:chExt cx="80700" cy="1526144"/>
            </a:xfrm>
          </p:grpSpPr>
          <p:sp>
            <p:nvSpPr>
              <p:cNvPr id="133" name="Google Shape;8374;p57">
                <a:extLst>
                  <a:ext uri="{FF2B5EF4-FFF2-40B4-BE49-F238E27FC236}">
                    <a16:creationId xmlns:a16="http://schemas.microsoft.com/office/drawing/2014/main" id="{1E6B134A-A888-46CB-7B3E-400B4B364BE5}"/>
                  </a:ext>
                </a:extLst>
              </p:cNvPr>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375;p57">
                <a:extLst>
                  <a:ext uri="{FF2B5EF4-FFF2-40B4-BE49-F238E27FC236}">
                    <a16:creationId xmlns:a16="http://schemas.microsoft.com/office/drawing/2014/main" id="{CEA65C3B-801C-81C4-77A0-86D7058C8098}"/>
                  </a:ext>
                </a:extLst>
              </p:cNvPr>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376;p57">
                <a:extLst>
                  <a:ext uri="{FF2B5EF4-FFF2-40B4-BE49-F238E27FC236}">
                    <a16:creationId xmlns:a16="http://schemas.microsoft.com/office/drawing/2014/main" id="{AE967D90-E3D8-296E-3C50-2F9FC2B17BA9}"/>
                  </a:ext>
                </a:extLst>
              </p:cNvPr>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377;p57">
                <a:extLst>
                  <a:ext uri="{FF2B5EF4-FFF2-40B4-BE49-F238E27FC236}">
                    <a16:creationId xmlns:a16="http://schemas.microsoft.com/office/drawing/2014/main" id="{0066C43F-7CBD-3D07-CC1F-C0E2F31D484F}"/>
                  </a:ext>
                </a:extLst>
              </p:cNvPr>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378;p57">
                <a:extLst>
                  <a:ext uri="{FF2B5EF4-FFF2-40B4-BE49-F238E27FC236}">
                    <a16:creationId xmlns:a16="http://schemas.microsoft.com/office/drawing/2014/main" id="{49C4381F-386E-A166-D8EA-30924C327058}"/>
                  </a:ext>
                </a:extLst>
              </p:cNvPr>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8379;p57">
                <a:extLst>
                  <a:ext uri="{FF2B5EF4-FFF2-40B4-BE49-F238E27FC236}">
                    <a16:creationId xmlns:a16="http://schemas.microsoft.com/office/drawing/2014/main" id="{D03EC5EF-5EA5-6D3B-E8DE-F96D80E54953}"/>
                  </a:ext>
                </a:extLst>
              </p:cNvPr>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8380;p57">
                <a:extLst>
                  <a:ext uri="{FF2B5EF4-FFF2-40B4-BE49-F238E27FC236}">
                    <a16:creationId xmlns:a16="http://schemas.microsoft.com/office/drawing/2014/main" id="{A714411A-C3E1-A4B8-37E5-9CFD9E6368B5}"/>
                  </a:ext>
                </a:extLst>
              </p:cNvPr>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8381;p57">
                <a:extLst>
                  <a:ext uri="{FF2B5EF4-FFF2-40B4-BE49-F238E27FC236}">
                    <a16:creationId xmlns:a16="http://schemas.microsoft.com/office/drawing/2014/main" id="{9C9D7966-E005-1574-0932-D5791094D9BC}"/>
                  </a:ext>
                </a:extLst>
              </p:cNvPr>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8382;p57">
                <a:extLst>
                  <a:ext uri="{FF2B5EF4-FFF2-40B4-BE49-F238E27FC236}">
                    <a16:creationId xmlns:a16="http://schemas.microsoft.com/office/drawing/2014/main" id="{A7AE6157-20A2-533A-FBA6-6169EA55C9E2}"/>
                  </a:ext>
                </a:extLst>
              </p:cNvPr>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8383;p57">
                <a:extLst>
                  <a:ext uri="{FF2B5EF4-FFF2-40B4-BE49-F238E27FC236}">
                    <a16:creationId xmlns:a16="http://schemas.microsoft.com/office/drawing/2014/main" id="{B4E44B61-FCAA-10A5-92EE-D82D2A5AE405}"/>
                  </a:ext>
                </a:extLst>
              </p:cNvPr>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384;p57">
              <a:extLst>
                <a:ext uri="{FF2B5EF4-FFF2-40B4-BE49-F238E27FC236}">
                  <a16:creationId xmlns:a16="http://schemas.microsoft.com/office/drawing/2014/main" id="{6B67E45F-75E9-0D87-65E0-8579E2D85CBD}"/>
                </a:ext>
              </a:extLst>
            </p:cNvPr>
            <p:cNvGrpSpPr/>
            <p:nvPr/>
          </p:nvGrpSpPr>
          <p:grpSpPr>
            <a:xfrm>
              <a:off x="1592327" y="1179665"/>
              <a:ext cx="80700" cy="1526144"/>
              <a:chOff x="1592327" y="1179665"/>
              <a:chExt cx="80700" cy="1526144"/>
            </a:xfrm>
          </p:grpSpPr>
          <p:sp>
            <p:nvSpPr>
              <p:cNvPr id="59" name="Google Shape;8385;p57">
                <a:extLst>
                  <a:ext uri="{FF2B5EF4-FFF2-40B4-BE49-F238E27FC236}">
                    <a16:creationId xmlns:a16="http://schemas.microsoft.com/office/drawing/2014/main" id="{DDF64952-DFA7-5F27-BDF1-10FB2C55313A}"/>
                  </a:ext>
                </a:extLst>
              </p:cNvPr>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386;p57">
                <a:extLst>
                  <a:ext uri="{FF2B5EF4-FFF2-40B4-BE49-F238E27FC236}">
                    <a16:creationId xmlns:a16="http://schemas.microsoft.com/office/drawing/2014/main" id="{80A5AED2-8E91-715D-CBC3-AE1AEA461AAC}"/>
                  </a:ext>
                </a:extLst>
              </p:cNvPr>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387;p57">
                <a:extLst>
                  <a:ext uri="{FF2B5EF4-FFF2-40B4-BE49-F238E27FC236}">
                    <a16:creationId xmlns:a16="http://schemas.microsoft.com/office/drawing/2014/main" id="{14B9ADBA-57E5-4971-6E67-B2F8E9F000A2}"/>
                  </a:ext>
                </a:extLst>
              </p:cNvPr>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388;p57">
                <a:extLst>
                  <a:ext uri="{FF2B5EF4-FFF2-40B4-BE49-F238E27FC236}">
                    <a16:creationId xmlns:a16="http://schemas.microsoft.com/office/drawing/2014/main" id="{E14C0BDD-1B26-61EE-89BA-791D19EC4D7B}"/>
                  </a:ext>
                </a:extLst>
              </p:cNvPr>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389;p57">
                <a:extLst>
                  <a:ext uri="{FF2B5EF4-FFF2-40B4-BE49-F238E27FC236}">
                    <a16:creationId xmlns:a16="http://schemas.microsoft.com/office/drawing/2014/main" id="{6DD13A19-5E5E-33AB-15D5-18757F7E7D1A}"/>
                  </a:ext>
                </a:extLst>
              </p:cNvPr>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390;p57">
                <a:extLst>
                  <a:ext uri="{FF2B5EF4-FFF2-40B4-BE49-F238E27FC236}">
                    <a16:creationId xmlns:a16="http://schemas.microsoft.com/office/drawing/2014/main" id="{B5C5BFB7-5728-CD43-762B-304D7EE1E9F2}"/>
                  </a:ext>
                </a:extLst>
              </p:cNvPr>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391;p57">
                <a:extLst>
                  <a:ext uri="{FF2B5EF4-FFF2-40B4-BE49-F238E27FC236}">
                    <a16:creationId xmlns:a16="http://schemas.microsoft.com/office/drawing/2014/main" id="{226DF967-842C-F989-F1A8-596A7DD58AF5}"/>
                  </a:ext>
                </a:extLst>
              </p:cNvPr>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392;p57">
                <a:extLst>
                  <a:ext uri="{FF2B5EF4-FFF2-40B4-BE49-F238E27FC236}">
                    <a16:creationId xmlns:a16="http://schemas.microsoft.com/office/drawing/2014/main" id="{322DD72A-FFE7-7E80-785E-2E421DAB8DF0}"/>
                  </a:ext>
                </a:extLst>
              </p:cNvPr>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393;p57">
                <a:extLst>
                  <a:ext uri="{FF2B5EF4-FFF2-40B4-BE49-F238E27FC236}">
                    <a16:creationId xmlns:a16="http://schemas.microsoft.com/office/drawing/2014/main" id="{D3BAA9DC-86E5-3690-DCB8-137DD3CA8DC6}"/>
                  </a:ext>
                </a:extLst>
              </p:cNvPr>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394;p57">
                <a:extLst>
                  <a:ext uri="{FF2B5EF4-FFF2-40B4-BE49-F238E27FC236}">
                    <a16:creationId xmlns:a16="http://schemas.microsoft.com/office/drawing/2014/main" id="{2A0624EE-C07A-E7B8-4EBC-3C93416DBD6E}"/>
                  </a:ext>
                </a:extLst>
              </p:cNvPr>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395;p57">
              <a:extLst>
                <a:ext uri="{FF2B5EF4-FFF2-40B4-BE49-F238E27FC236}">
                  <a16:creationId xmlns:a16="http://schemas.microsoft.com/office/drawing/2014/main" id="{B77D9BD2-269E-B938-B3BF-75A709FA71F7}"/>
                </a:ext>
              </a:extLst>
            </p:cNvPr>
            <p:cNvGrpSpPr/>
            <p:nvPr/>
          </p:nvGrpSpPr>
          <p:grpSpPr>
            <a:xfrm>
              <a:off x="1766187" y="1179665"/>
              <a:ext cx="80700" cy="1526144"/>
              <a:chOff x="1766187" y="1179665"/>
              <a:chExt cx="80700" cy="1526144"/>
            </a:xfrm>
          </p:grpSpPr>
          <p:sp>
            <p:nvSpPr>
              <p:cNvPr id="49" name="Google Shape;8396;p57">
                <a:extLst>
                  <a:ext uri="{FF2B5EF4-FFF2-40B4-BE49-F238E27FC236}">
                    <a16:creationId xmlns:a16="http://schemas.microsoft.com/office/drawing/2014/main" id="{C0877D0B-D4FF-6D91-AB0D-5355352502A6}"/>
                  </a:ext>
                </a:extLst>
              </p:cNvPr>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97;p57">
                <a:extLst>
                  <a:ext uri="{FF2B5EF4-FFF2-40B4-BE49-F238E27FC236}">
                    <a16:creationId xmlns:a16="http://schemas.microsoft.com/office/drawing/2014/main" id="{B94EB7FA-D56B-3260-1B4A-107EECBFD439}"/>
                  </a:ext>
                </a:extLst>
              </p:cNvPr>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98;p57">
                <a:extLst>
                  <a:ext uri="{FF2B5EF4-FFF2-40B4-BE49-F238E27FC236}">
                    <a16:creationId xmlns:a16="http://schemas.microsoft.com/office/drawing/2014/main" id="{5A12F02F-5F40-59C5-8654-F05A99EF1870}"/>
                  </a:ext>
                </a:extLst>
              </p:cNvPr>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99;p57">
                <a:extLst>
                  <a:ext uri="{FF2B5EF4-FFF2-40B4-BE49-F238E27FC236}">
                    <a16:creationId xmlns:a16="http://schemas.microsoft.com/office/drawing/2014/main" id="{90DCD33D-6C15-6500-39FE-45B4AAF09BF1}"/>
                  </a:ext>
                </a:extLst>
              </p:cNvPr>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00;p57">
                <a:extLst>
                  <a:ext uri="{FF2B5EF4-FFF2-40B4-BE49-F238E27FC236}">
                    <a16:creationId xmlns:a16="http://schemas.microsoft.com/office/drawing/2014/main" id="{D4A0D5B8-0D5B-4C77-EC99-189C0BD96BDB}"/>
                  </a:ext>
                </a:extLst>
              </p:cNvPr>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01;p57">
                <a:extLst>
                  <a:ext uri="{FF2B5EF4-FFF2-40B4-BE49-F238E27FC236}">
                    <a16:creationId xmlns:a16="http://schemas.microsoft.com/office/drawing/2014/main" id="{D2FA23C7-BAD3-CA63-18C1-B418661D153E}"/>
                  </a:ext>
                </a:extLst>
              </p:cNvPr>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02;p57">
                <a:extLst>
                  <a:ext uri="{FF2B5EF4-FFF2-40B4-BE49-F238E27FC236}">
                    <a16:creationId xmlns:a16="http://schemas.microsoft.com/office/drawing/2014/main" id="{D0792A38-DFD3-8E9D-E862-A8FA2068D6A8}"/>
                  </a:ext>
                </a:extLst>
              </p:cNvPr>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03;p57">
                <a:extLst>
                  <a:ext uri="{FF2B5EF4-FFF2-40B4-BE49-F238E27FC236}">
                    <a16:creationId xmlns:a16="http://schemas.microsoft.com/office/drawing/2014/main" id="{3573AE9B-70B6-E8BF-6452-3DE40812FD05}"/>
                  </a:ext>
                </a:extLst>
              </p:cNvPr>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04;p57">
                <a:extLst>
                  <a:ext uri="{FF2B5EF4-FFF2-40B4-BE49-F238E27FC236}">
                    <a16:creationId xmlns:a16="http://schemas.microsoft.com/office/drawing/2014/main" id="{69622FA9-87AB-AF7A-1B9B-8EF1BA10707C}"/>
                  </a:ext>
                </a:extLst>
              </p:cNvPr>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05;p57">
                <a:extLst>
                  <a:ext uri="{FF2B5EF4-FFF2-40B4-BE49-F238E27FC236}">
                    <a16:creationId xmlns:a16="http://schemas.microsoft.com/office/drawing/2014/main" id="{F084FF89-4D6F-D8CE-9941-FF1979010B4A}"/>
                  </a:ext>
                </a:extLst>
              </p:cNvPr>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406;p57">
              <a:extLst>
                <a:ext uri="{FF2B5EF4-FFF2-40B4-BE49-F238E27FC236}">
                  <a16:creationId xmlns:a16="http://schemas.microsoft.com/office/drawing/2014/main" id="{A0CB5B7B-B506-337E-C4FC-789FEAAE350F}"/>
                </a:ext>
              </a:extLst>
            </p:cNvPr>
            <p:cNvGrpSpPr/>
            <p:nvPr/>
          </p:nvGrpSpPr>
          <p:grpSpPr>
            <a:xfrm>
              <a:off x="1936935" y="1179665"/>
              <a:ext cx="80700" cy="1526144"/>
              <a:chOff x="1936935" y="1179665"/>
              <a:chExt cx="80700" cy="1526144"/>
            </a:xfrm>
          </p:grpSpPr>
          <p:sp>
            <p:nvSpPr>
              <p:cNvPr id="39" name="Google Shape;8407;p57">
                <a:extLst>
                  <a:ext uri="{FF2B5EF4-FFF2-40B4-BE49-F238E27FC236}">
                    <a16:creationId xmlns:a16="http://schemas.microsoft.com/office/drawing/2014/main" id="{889E0E57-F2D2-6867-45D6-903FF2539A84}"/>
                  </a:ext>
                </a:extLst>
              </p:cNvPr>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408;p57">
                <a:extLst>
                  <a:ext uri="{FF2B5EF4-FFF2-40B4-BE49-F238E27FC236}">
                    <a16:creationId xmlns:a16="http://schemas.microsoft.com/office/drawing/2014/main" id="{F2BAB7AE-CA9C-FFB4-AE56-E4095B48AB91}"/>
                  </a:ext>
                </a:extLst>
              </p:cNvPr>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409;p57">
                <a:extLst>
                  <a:ext uri="{FF2B5EF4-FFF2-40B4-BE49-F238E27FC236}">
                    <a16:creationId xmlns:a16="http://schemas.microsoft.com/office/drawing/2014/main" id="{87F008A2-6798-6230-7825-973E9DACFB8D}"/>
                  </a:ext>
                </a:extLst>
              </p:cNvPr>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410;p57">
                <a:extLst>
                  <a:ext uri="{FF2B5EF4-FFF2-40B4-BE49-F238E27FC236}">
                    <a16:creationId xmlns:a16="http://schemas.microsoft.com/office/drawing/2014/main" id="{CD955E67-41EE-6BFA-A8C1-DA9D8F05E4BA}"/>
                  </a:ext>
                </a:extLst>
              </p:cNvPr>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411;p57">
                <a:extLst>
                  <a:ext uri="{FF2B5EF4-FFF2-40B4-BE49-F238E27FC236}">
                    <a16:creationId xmlns:a16="http://schemas.microsoft.com/office/drawing/2014/main" id="{66FA5D55-AD93-C2A6-8A3C-877247B1DC54}"/>
                  </a:ext>
                </a:extLst>
              </p:cNvPr>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12;p57">
                <a:extLst>
                  <a:ext uri="{FF2B5EF4-FFF2-40B4-BE49-F238E27FC236}">
                    <a16:creationId xmlns:a16="http://schemas.microsoft.com/office/drawing/2014/main" id="{4C7158DC-03E5-6438-2E14-5AF24FA3DFB0}"/>
                  </a:ext>
                </a:extLst>
              </p:cNvPr>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13;p57">
                <a:extLst>
                  <a:ext uri="{FF2B5EF4-FFF2-40B4-BE49-F238E27FC236}">
                    <a16:creationId xmlns:a16="http://schemas.microsoft.com/office/drawing/2014/main" id="{66C4A3E3-BC8E-5261-9555-0EA2C259E2BF}"/>
                  </a:ext>
                </a:extLst>
              </p:cNvPr>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14;p57">
                <a:extLst>
                  <a:ext uri="{FF2B5EF4-FFF2-40B4-BE49-F238E27FC236}">
                    <a16:creationId xmlns:a16="http://schemas.microsoft.com/office/drawing/2014/main" id="{78AF0692-DBE2-ECD9-C3A9-FF898D72FF92}"/>
                  </a:ext>
                </a:extLst>
              </p:cNvPr>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15;p57">
                <a:extLst>
                  <a:ext uri="{FF2B5EF4-FFF2-40B4-BE49-F238E27FC236}">
                    <a16:creationId xmlns:a16="http://schemas.microsoft.com/office/drawing/2014/main" id="{16567104-573E-0AAB-E54E-84A2F19AC37B}"/>
                  </a:ext>
                </a:extLst>
              </p:cNvPr>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16;p57">
                <a:extLst>
                  <a:ext uri="{FF2B5EF4-FFF2-40B4-BE49-F238E27FC236}">
                    <a16:creationId xmlns:a16="http://schemas.microsoft.com/office/drawing/2014/main" id="{30D41520-07C2-87E2-081D-CD8014528802}"/>
                  </a:ext>
                </a:extLst>
              </p:cNvPr>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8417;p57">
              <a:extLst>
                <a:ext uri="{FF2B5EF4-FFF2-40B4-BE49-F238E27FC236}">
                  <a16:creationId xmlns:a16="http://schemas.microsoft.com/office/drawing/2014/main" id="{D651E2C4-75BF-5491-9584-95874E1859E2}"/>
                </a:ext>
              </a:extLst>
            </p:cNvPr>
            <p:cNvGrpSpPr/>
            <p:nvPr/>
          </p:nvGrpSpPr>
          <p:grpSpPr>
            <a:xfrm>
              <a:off x="2110795" y="1179665"/>
              <a:ext cx="80700" cy="1526144"/>
              <a:chOff x="2110795" y="1179665"/>
              <a:chExt cx="80700" cy="1526144"/>
            </a:xfrm>
          </p:grpSpPr>
          <p:sp>
            <p:nvSpPr>
              <p:cNvPr id="29" name="Google Shape;8418;p57">
                <a:extLst>
                  <a:ext uri="{FF2B5EF4-FFF2-40B4-BE49-F238E27FC236}">
                    <a16:creationId xmlns:a16="http://schemas.microsoft.com/office/drawing/2014/main" id="{66A48207-3069-2C3E-3BE5-0C813B001C4B}"/>
                  </a:ext>
                </a:extLst>
              </p:cNvPr>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19;p57">
                <a:extLst>
                  <a:ext uri="{FF2B5EF4-FFF2-40B4-BE49-F238E27FC236}">
                    <a16:creationId xmlns:a16="http://schemas.microsoft.com/office/drawing/2014/main" id="{AB63420F-1E63-25D2-7976-1D5C297614B3}"/>
                  </a:ext>
                </a:extLst>
              </p:cNvPr>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20;p57">
                <a:extLst>
                  <a:ext uri="{FF2B5EF4-FFF2-40B4-BE49-F238E27FC236}">
                    <a16:creationId xmlns:a16="http://schemas.microsoft.com/office/drawing/2014/main" id="{E6A38439-60D3-3876-3F81-B5ACBAB339BB}"/>
                  </a:ext>
                </a:extLst>
              </p:cNvPr>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21;p57">
                <a:extLst>
                  <a:ext uri="{FF2B5EF4-FFF2-40B4-BE49-F238E27FC236}">
                    <a16:creationId xmlns:a16="http://schemas.microsoft.com/office/drawing/2014/main" id="{6CACBD96-9978-01D4-A57E-3A2EB22ECCC6}"/>
                  </a:ext>
                </a:extLst>
              </p:cNvPr>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22;p57">
                <a:extLst>
                  <a:ext uri="{FF2B5EF4-FFF2-40B4-BE49-F238E27FC236}">
                    <a16:creationId xmlns:a16="http://schemas.microsoft.com/office/drawing/2014/main" id="{C3297F57-0CA2-CDB5-2C3A-1CF1D7086D80}"/>
                  </a:ext>
                </a:extLst>
              </p:cNvPr>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3;p57">
                <a:extLst>
                  <a:ext uri="{FF2B5EF4-FFF2-40B4-BE49-F238E27FC236}">
                    <a16:creationId xmlns:a16="http://schemas.microsoft.com/office/drawing/2014/main" id="{48F1FD68-8ACA-0620-AEE6-BC50323C7A6A}"/>
                  </a:ext>
                </a:extLst>
              </p:cNvPr>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24;p57">
                <a:extLst>
                  <a:ext uri="{FF2B5EF4-FFF2-40B4-BE49-F238E27FC236}">
                    <a16:creationId xmlns:a16="http://schemas.microsoft.com/office/drawing/2014/main" id="{013F6C1D-B348-29E7-6414-A791F87BA549}"/>
                  </a:ext>
                </a:extLst>
              </p:cNvPr>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25;p57">
                <a:extLst>
                  <a:ext uri="{FF2B5EF4-FFF2-40B4-BE49-F238E27FC236}">
                    <a16:creationId xmlns:a16="http://schemas.microsoft.com/office/drawing/2014/main" id="{019F485E-343E-C79B-917C-79D504DEB8DA}"/>
                  </a:ext>
                </a:extLst>
              </p:cNvPr>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26;p57">
                <a:extLst>
                  <a:ext uri="{FF2B5EF4-FFF2-40B4-BE49-F238E27FC236}">
                    <a16:creationId xmlns:a16="http://schemas.microsoft.com/office/drawing/2014/main" id="{A5B6F698-6F41-69C2-55E7-53D7C7F9F921}"/>
                  </a:ext>
                </a:extLst>
              </p:cNvPr>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427;p57">
                <a:extLst>
                  <a:ext uri="{FF2B5EF4-FFF2-40B4-BE49-F238E27FC236}">
                    <a16:creationId xmlns:a16="http://schemas.microsoft.com/office/drawing/2014/main" id="{96BBA0DA-F1B5-C586-65F1-E925C75869BB}"/>
                  </a:ext>
                </a:extLst>
              </p:cNvPr>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428;p57">
              <a:extLst>
                <a:ext uri="{FF2B5EF4-FFF2-40B4-BE49-F238E27FC236}">
                  <a16:creationId xmlns:a16="http://schemas.microsoft.com/office/drawing/2014/main" id="{81ADABA6-7874-5CDE-5175-1C46D239FF26}"/>
                </a:ext>
              </a:extLst>
            </p:cNvPr>
            <p:cNvGrpSpPr/>
            <p:nvPr/>
          </p:nvGrpSpPr>
          <p:grpSpPr>
            <a:xfrm>
              <a:off x="2284655" y="1179665"/>
              <a:ext cx="80700" cy="1526144"/>
              <a:chOff x="2284655" y="1179665"/>
              <a:chExt cx="80700" cy="1526144"/>
            </a:xfrm>
          </p:grpSpPr>
          <p:sp>
            <p:nvSpPr>
              <p:cNvPr id="18" name="Google Shape;8429;p57">
                <a:extLst>
                  <a:ext uri="{FF2B5EF4-FFF2-40B4-BE49-F238E27FC236}">
                    <a16:creationId xmlns:a16="http://schemas.microsoft.com/office/drawing/2014/main" id="{BA2B6C4F-0CF8-253C-F27B-B6E7B51372FE}"/>
                  </a:ext>
                </a:extLst>
              </p:cNvPr>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30;p57">
                <a:extLst>
                  <a:ext uri="{FF2B5EF4-FFF2-40B4-BE49-F238E27FC236}">
                    <a16:creationId xmlns:a16="http://schemas.microsoft.com/office/drawing/2014/main" id="{AFC0CDE9-28F4-5501-EFEE-9E0E95426D33}"/>
                  </a:ext>
                </a:extLst>
              </p:cNvPr>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31;p57">
                <a:extLst>
                  <a:ext uri="{FF2B5EF4-FFF2-40B4-BE49-F238E27FC236}">
                    <a16:creationId xmlns:a16="http://schemas.microsoft.com/office/drawing/2014/main" id="{15B0D330-1FF1-3A64-1CEB-3CDDB35B42CE}"/>
                  </a:ext>
                </a:extLst>
              </p:cNvPr>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32;p57">
                <a:extLst>
                  <a:ext uri="{FF2B5EF4-FFF2-40B4-BE49-F238E27FC236}">
                    <a16:creationId xmlns:a16="http://schemas.microsoft.com/office/drawing/2014/main" id="{54D2120E-3FEF-1B06-DA25-753E63E1F830}"/>
                  </a:ext>
                </a:extLst>
              </p:cNvPr>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3;p57">
                <a:extLst>
                  <a:ext uri="{FF2B5EF4-FFF2-40B4-BE49-F238E27FC236}">
                    <a16:creationId xmlns:a16="http://schemas.microsoft.com/office/drawing/2014/main" id="{F348E8F6-498F-C92A-F05C-2A7C6E87000A}"/>
                  </a:ext>
                </a:extLst>
              </p:cNvPr>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34;p57">
                <a:extLst>
                  <a:ext uri="{FF2B5EF4-FFF2-40B4-BE49-F238E27FC236}">
                    <a16:creationId xmlns:a16="http://schemas.microsoft.com/office/drawing/2014/main" id="{DC2B79E3-F4B6-A3DA-DF79-792390B24A4F}"/>
                  </a:ext>
                </a:extLst>
              </p:cNvPr>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35;p57">
                <a:extLst>
                  <a:ext uri="{FF2B5EF4-FFF2-40B4-BE49-F238E27FC236}">
                    <a16:creationId xmlns:a16="http://schemas.microsoft.com/office/drawing/2014/main" id="{6D45F3A0-E566-7674-0339-F39FAA5A81C2}"/>
                  </a:ext>
                </a:extLst>
              </p:cNvPr>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6;p57">
                <a:extLst>
                  <a:ext uri="{FF2B5EF4-FFF2-40B4-BE49-F238E27FC236}">
                    <a16:creationId xmlns:a16="http://schemas.microsoft.com/office/drawing/2014/main" id="{3017A70F-7168-AA57-4CF2-1FBB30A5AB64}"/>
                  </a:ext>
                </a:extLst>
              </p:cNvPr>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37;p57">
                <a:extLst>
                  <a:ext uri="{FF2B5EF4-FFF2-40B4-BE49-F238E27FC236}">
                    <a16:creationId xmlns:a16="http://schemas.microsoft.com/office/drawing/2014/main" id="{EA5CE63F-C0AD-9842-0067-E2FB3FFC2F29}"/>
                  </a:ext>
                </a:extLst>
              </p:cNvPr>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8;p57">
                <a:extLst>
                  <a:ext uri="{FF2B5EF4-FFF2-40B4-BE49-F238E27FC236}">
                    <a16:creationId xmlns:a16="http://schemas.microsoft.com/office/drawing/2014/main" id="{B7C50B02-50EA-78AE-E21D-441193F5F309}"/>
                  </a:ext>
                </a:extLst>
              </p:cNvPr>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Audio 6">
            <a:hlinkClick r:id="" action="ppaction://media"/>
            <a:extLst>
              <a:ext uri="{FF2B5EF4-FFF2-40B4-BE49-F238E27FC236}">
                <a16:creationId xmlns:a16="http://schemas.microsoft.com/office/drawing/2014/main" id="{E4FFB4EF-BF3B-28A3-DF5B-D040C015430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3933345715"/>
      </p:ext>
    </p:extLst>
  </p:cSld>
  <p:clrMapOvr>
    <a:masterClrMapping/>
  </p:clrMapOvr>
  <mc:AlternateContent xmlns:mc="http://schemas.openxmlformats.org/markup-compatibility/2006" xmlns:p14="http://schemas.microsoft.com/office/powerpoint/2010/main">
    <mc:Choice Requires="p14">
      <p:transition spd="slow" p14:dur="2000" advTm="16974"/>
    </mc:Choice>
    <mc:Fallback xmlns="">
      <p:transition spd="slow" advTm="16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6950BFC3-D8DA-4A85-94F7-54DA5524770B}">
      <p188:commentRel xmlns:p188="http://schemas.microsoft.com/office/powerpoint/2018/8/main" r:id="rId5"/>
    </p:ext>
  </p:extLs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Dataset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5" name="Picture 14">
            <a:extLst>
              <a:ext uri="{FF2B5EF4-FFF2-40B4-BE49-F238E27FC236}">
                <a16:creationId xmlns:a16="http://schemas.microsoft.com/office/drawing/2014/main" id="{D9C3B953-1080-8AC5-E0C4-5B8898A230F0}"/>
              </a:ext>
            </a:extLst>
          </p:cNvPr>
          <p:cNvPicPr>
            <a:picLocks noChangeAspect="1"/>
          </p:cNvPicPr>
          <p:nvPr/>
        </p:nvPicPr>
        <p:blipFill rotWithShape="1">
          <a:blip r:embed="rId6"/>
          <a:srcRect r="31314"/>
          <a:stretch/>
        </p:blipFill>
        <p:spPr>
          <a:xfrm>
            <a:off x="4419600" y="1138288"/>
            <a:ext cx="3633612" cy="1962482"/>
          </a:xfrm>
          <a:prstGeom prst="rect">
            <a:avLst/>
          </a:prstGeom>
        </p:spPr>
      </p:pic>
      <p:sp>
        <p:nvSpPr>
          <p:cNvPr id="16" name="TextBox 15">
            <a:extLst>
              <a:ext uri="{FF2B5EF4-FFF2-40B4-BE49-F238E27FC236}">
                <a16:creationId xmlns:a16="http://schemas.microsoft.com/office/drawing/2014/main" id="{77A0CB9D-5694-F33F-0CCC-DE8A17D478EE}"/>
              </a:ext>
            </a:extLst>
          </p:cNvPr>
          <p:cNvSpPr txBox="1"/>
          <p:nvPr/>
        </p:nvSpPr>
        <p:spPr>
          <a:xfrm>
            <a:off x="4192552" y="3206319"/>
            <a:ext cx="4087708" cy="1969770"/>
          </a:xfrm>
          <a:prstGeom prst="rect">
            <a:avLst/>
          </a:prstGeom>
          <a:noFill/>
        </p:spPr>
        <p:txBody>
          <a:bodyPr wrap="square" rtlCol="0">
            <a:spAutoFit/>
          </a:bodyPr>
          <a:lstStyle/>
          <a:p>
            <a:pPr algn="just">
              <a:lnSpc>
                <a:spcPct val="150000"/>
              </a:lnSpc>
            </a:pPr>
            <a:r>
              <a:rPr lang="en-US" sz="1200" b="1" dirty="0">
                <a:solidFill>
                  <a:schemeClr val="lt1"/>
                </a:solidFill>
                <a:latin typeface="Spartan"/>
                <a:sym typeface="Spartan"/>
              </a:rPr>
              <a:t>Symbol:</a:t>
            </a:r>
            <a:r>
              <a:rPr lang="en-US" sz="1200" dirty="0">
                <a:solidFill>
                  <a:schemeClr val="lt1"/>
                </a:solidFill>
                <a:latin typeface="Spartan"/>
                <a:sym typeface="Spartan"/>
              </a:rPr>
              <a:t> Mnemonic which represents the name of the company.</a:t>
            </a:r>
          </a:p>
          <a:p>
            <a:pPr algn="just">
              <a:lnSpc>
                <a:spcPct val="150000"/>
              </a:lnSpc>
            </a:pPr>
            <a:r>
              <a:rPr lang="en-US" sz="1200" b="1" dirty="0">
                <a:solidFill>
                  <a:schemeClr val="lt1"/>
                </a:solidFill>
                <a:latin typeface="Spartan"/>
                <a:sym typeface="Spartan"/>
              </a:rPr>
              <a:t>Security:</a:t>
            </a:r>
            <a:r>
              <a:rPr lang="en-US" sz="1200" dirty="0">
                <a:solidFill>
                  <a:schemeClr val="lt1"/>
                </a:solidFill>
                <a:latin typeface="Spartan"/>
                <a:sym typeface="Spartan"/>
              </a:rPr>
              <a:t> Fungible and tradable financial instruments used to raise capital in public and private markets.</a:t>
            </a:r>
          </a:p>
          <a:p>
            <a:pPr algn="just">
              <a:lnSpc>
                <a:spcPct val="150000"/>
              </a:lnSpc>
            </a:pPr>
            <a:r>
              <a:rPr lang="en-US" sz="1200" b="1" dirty="0">
                <a:solidFill>
                  <a:schemeClr val="lt1"/>
                </a:solidFill>
                <a:latin typeface="Spartan"/>
                <a:sym typeface="Spartan"/>
              </a:rPr>
              <a:t>GICS Sector:</a:t>
            </a:r>
            <a:r>
              <a:rPr lang="en-US" sz="1200" dirty="0">
                <a:solidFill>
                  <a:schemeClr val="lt1"/>
                </a:solidFill>
                <a:latin typeface="Spartan"/>
                <a:sym typeface="Spartan"/>
              </a:rPr>
              <a:t> Company sector according to Global Industry Classification Standard.</a:t>
            </a:r>
          </a:p>
          <a:p>
            <a:endParaRPr lang="en-CA" dirty="0"/>
          </a:p>
        </p:txBody>
      </p:sp>
      <p:pic>
        <p:nvPicPr>
          <p:cNvPr id="6" name="Audio 5">
            <a:hlinkClick r:id="" action="ppaction://media"/>
            <a:extLst>
              <a:ext uri="{FF2B5EF4-FFF2-40B4-BE49-F238E27FC236}">
                <a16:creationId xmlns:a16="http://schemas.microsoft.com/office/drawing/2014/main" id="{65788F1E-2C9D-F2C6-5E83-367BAC8DFB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630855823"/>
      </p:ext>
    </p:extLst>
  </p:cSld>
  <p:clrMapOvr>
    <a:masterClrMapping/>
  </p:clrMapOvr>
  <mc:AlternateContent xmlns:mc="http://schemas.openxmlformats.org/markup-compatibility/2006" xmlns:p14="http://schemas.microsoft.com/office/powerpoint/2010/main">
    <mc:Choice Requires="p14">
      <p:transition spd="slow" p14:dur="2000" advTm="2505"/>
    </mc:Choice>
    <mc:Fallback xmlns="">
      <p:transition spd="slow" advTm="2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48667" y="2294498"/>
            <a:ext cx="4755294" cy="3168992"/>
          </a:xfrm>
          <a:prstGeom prst="rect">
            <a:avLst/>
          </a:prstGeom>
        </p:spPr>
        <p:txBody>
          <a:bodyPr spcFirstLastPara="1" wrap="square" lIns="91425" tIns="91425" rIns="91425" bIns="91425" anchor="b" anchorCtr="0">
            <a:noAutofit/>
          </a:bodyPr>
          <a:lstStyle/>
          <a:p>
            <a:r>
              <a:rPr lang="en-US" sz="4800" dirty="0"/>
              <a:t>METHOD</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848F5E5A-709E-1A3A-7EC6-2AE027DDE8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4145374984"/>
      </p:ext>
    </p:extLst>
  </p:cSld>
  <p:clrMapOvr>
    <a:masterClrMapping/>
  </p:clrMapOvr>
  <mc:AlternateContent xmlns:mc="http://schemas.openxmlformats.org/markup-compatibility/2006" xmlns:p14="http://schemas.microsoft.com/office/powerpoint/2010/main">
    <mc:Choice Requires="p14">
      <p:transition spd="slow" p14:dur="2000" advTm="1287"/>
    </mc:Choice>
    <mc:Fallback xmlns="">
      <p:transition spd="slow" advTm="1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5">
            <a:alphaModFix/>
          </a:blip>
          <a:srcRect l="337" t="41911" r="337" b="16800"/>
          <a:stretch/>
        </p:blipFill>
        <p:spPr>
          <a:xfrm>
            <a:off x="0" y="956325"/>
            <a:ext cx="9143952" cy="2207366"/>
          </a:xfrm>
          <a:prstGeom prst="rect">
            <a:avLst/>
          </a:prstGeom>
          <a:noFill/>
          <a:ln>
            <a:noFill/>
          </a:ln>
        </p:spPr>
      </p:pic>
      <p:sp>
        <p:nvSpPr>
          <p:cNvPr id="202" name="Google Shape;202;p31"/>
          <p:cNvSpPr txBox="1">
            <a:spLocks noGrp="1"/>
          </p:cNvSpPr>
          <p:nvPr>
            <p:ph type="ctrTitle"/>
          </p:nvPr>
        </p:nvSpPr>
        <p:spPr>
          <a:xfrm>
            <a:off x="1224866" y="225226"/>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0" dirty="0">
                <a:solidFill>
                  <a:schemeClr val="lt1"/>
                </a:solidFill>
              </a:rPr>
              <a:t>METHOD</a:t>
            </a:r>
            <a:endParaRPr b="0" dirty="0">
              <a:solidFill>
                <a:schemeClr val="lt1"/>
              </a:solidFill>
            </a:endParaRPr>
          </a:p>
        </p:txBody>
      </p:sp>
      <p:sp>
        <p:nvSpPr>
          <p:cNvPr id="206" name="Google Shape;206;p31"/>
          <p:cNvSpPr/>
          <p:nvPr/>
        </p:nvSpPr>
        <p:spPr>
          <a:xfrm>
            <a:off x="840866" y="2962593"/>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1</a:t>
            </a:r>
            <a:endParaRPr sz="2000" dirty="0">
              <a:solidFill>
                <a:schemeClr val="dk1"/>
              </a:solidFill>
              <a:latin typeface="Staatliches"/>
              <a:sym typeface="Staatliches"/>
            </a:endParaRPr>
          </a:p>
        </p:txBody>
      </p:sp>
      <p:sp>
        <p:nvSpPr>
          <p:cNvPr id="207" name="Google Shape;207;p31"/>
          <p:cNvSpPr/>
          <p:nvPr/>
        </p:nvSpPr>
        <p:spPr>
          <a:xfrm>
            <a:off x="2829798" y="2962591"/>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2</a:t>
            </a:r>
            <a:endParaRPr sz="2000" dirty="0">
              <a:solidFill>
                <a:schemeClr val="dk1"/>
              </a:solidFill>
              <a:latin typeface="Staatliches"/>
              <a:sym typeface="Staatliches"/>
            </a:endParaRPr>
          </a:p>
        </p:txBody>
      </p:sp>
      <p:sp>
        <p:nvSpPr>
          <p:cNvPr id="208" name="Google Shape;208;p31"/>
          <p:cNvSpPr/>
          <p:nvPr/>
        </p:nvSpPr>
        <p:spPr>
          <a:xfrm>
            <a:off x="7665375" y="296926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4</a:t>
            </a:r>
            <a:endParaRPr sz="2000" dirty="0"/>
          </a:p>
        </p:txBody>
      </p:sp>
      <p:sp>
        <p:nvSpPr>
          <p:cNvPr id="209" name="Google Shape;209;p31"/>
          <p:cNvSpPr txBox="1">
            <a:spLocks noGrp="1"/>
          </p:cNvSpPr>
          <p:nvPr>
            <p:ph type="subTitle" idx="1"/>
          </p:nvPr>
        </p:nvSpPr>
        <p:spPr>
          <a:xfrm>
            <a:off x="247448" y="1733683"/>
            <a:ext cx="1531531" cy="509400"/>
          </a:xfrm>
          <a:prstGeom prst="rect">
            <a:avLst/>
          </a:prstGeom>
        </p:spPr>
        <p:txBody>
          <a:bodyPr spcFirstLastPara="1" wrap="square" lIns="91425" tIns="91425" rIns="91425" bIns="91425" anchor="t" anchorCtr="0">
            <a:noAutofit/>
          </a:bodyPr>
          <a:lstStyle/>
          <a:p>
            <a:pPr marL="0" indent="0"/>
            <a:r>
              <a:rPr lang="en-CA" sz="2000" dirty="0"/>
              <a:t>Merge Dataset</a:t>
            </a:r>
            <a:endParaRPr lang="en-CA" dirty="0"/>
          </a:p>
          <a:p>
            <a:pPr marL="0" lvl="0" indent="0" algn="ctr" rtl="0">
              <a:spcBef>
                <a:spcPts val="0"/>
              </a:spcBef>
              <a:spcAft>
                <a:spcPts val="0"/>
              </a:spcAft>
              <a:buNone/>
            </a:pPr>
            <a:endParaRPr dirty="0"/>
          </a:p>
        </p:txBody>
      </p:sp>
      <p:sp>
        <p:nvSpPr>
          <p:cNvPr id="210" name="Google Shape;210;p31"/>
          <p:cNvSpPr txBox="1">
            <a:spLocks noGrp="1"/>
          </p:cNvSpPr>
          <p:nvPr>
            <p:ph type="subTitle" idx="3"/>
          </p:nvPr>
        </p:nvSpPr>
        <p:spPr>
          <a:xfrm>
            <a:off x="2326248" y="1719502"/>
            <a:ext cx="1391100" cy="509400"/>
          </a:xfrm>
          <a:prstGeom prst="rect">
            <a:avLst/>
          </a:prstGeom>
        </p:spPr>
        <p:txBody>
          <a:bodyPr spcFirstLastPara="1" wrap="square" lIns="91425" tIns="91425" rIns="91425" bIns="91425" anchor="t" anchorCtr="0">
            <a:noAutofit/>
          </a:bodyPr>
          <a:lstStyle/>
          <a:p>
            <a:pPr marL="0" indent="0"/>
            <a:r>
              <a:rPr lang="en-CA" dirty="0"/>
              <a:t>Clean Database</a:t>
            </a:r>
          </a:p>
          <a:p>
            <a:pPr marL="0" lvl="0" indent="0" algn="ctr" rtl="0">
              <a:spcBef>
                <a:spcPts val="0"/>
              </a:spcBef>
              <a:spcAft>
                <a:spcPts val="0"/>
              </a:spcAft>
              <a:buNone/>
            </a:pPr>
            <a:endParaRPr dirty="0"/>
          </a:p>
        </p:txBody>
      </p:sp>
      <p:sp>
        <p:nvSpPr>
          <p:cNvPr id="211" name="Google Shape;211;p31"/>
          <p:cNvSpPr txBox="1">
            <a:spLocks noGrp="1"/>
          </p:cNvSpPr>
          <p:nvPr>
            <p:ph type="subTitle" idx="5"/>
          </p:nvPr>
        </p:nvSpPr>
        <p:spPr>
          <a:xfrm>
            <a:off x="6981614" y="1863846"/>
            <a:ext cx="1615069" cy="509400"/>
          </a:xfrm>
          <a:prstGeom prst="rect">
            <a:avLst/>
          </a:prstGeom>
        </p:spPr>
        <p:txBody>
          <a:bodyPr spcFirstLastPara="1" wrap="square" lIns="91425" tIns="91425" rIns="91425" bIns="91425" anchor="t" anchorCtr="0">
            <a:noAutofit/>
          </a:bodyPr>
          <a:lstStyle/>
          <a:p>
            <a:pPr marL="0" indent="0"/>
            <a:r>
              <a:rPr lang="en-CA" dirty="0"/>
              <a:t>Visualizations</a:t>
            </a:r>
          </a:p>
          <a:p>
            <a:pPr marL="0" lvl="0" indent="0" algn="ctr" rtl="0">
              <a:spcBef>
                <a:spcPts val="0"/>
              </a:spcBef>
              <a:spcAft>
                <a:spcPts val="0"/>
              </a:spcAft>
              <a:buNone/>
            </a:pPr>
            <a:endParaRPr dirty="0"/>
          </a:p>
        </p:txBody>
      </p:sp>
      <p:sp>
        <p:nvSpPr>
          <p:cNvPr id="2" name="Google Shape;207;p31">
            <a:extLst>
              <a:ext uri="{FF2B5EF4-FFF2-40B4-BE49-F238E27FC236}">
                <a16:creationId xmlns:a16="http://schemas.microsoft.com/office/drawing/2014/main" id="{E0F99EF0-0ECA-BB1C-7C6E-9C4F90435DB4}"/>
              </a:ext>
            </a:extLst>
          </p:cNvPr>
          <p:cNvSpPr/>
          <p:nvPr/>
        </p:nvSpPr>
        <p:spPr>
          <a:xfrm>
            <a:off x="5292443" y="2971691"/>
            <a:ext cx="384000" cy="384000"/>
          </a:xfrm>
          <a:prstGeom prst="rect">
            <a:avLst/>
          </a:prstGeom>
          <a:solidFill>
            <a:schemeClr val="lt1"/>
          </a:solidFill>
          <a:ln>
            <a:noFill/>
          </a:ln>
        </p:spPr>
        <p:txBody>
          <a:bodyPr spcFirstLastPara="1" wrap="square" lIns="91425" tIns="91425" rIns="91425" bIns="91425" anchor="ctr" anchorCtr="0">
            <a:noAutofit/>
          </a:bodyPr>
          <a:lstStyle/>
          <a:p>
            <a:pPr algn="ctr"/>
            <a:r>
              <a:rPr lang="en-CA" sz="2000" dirty="0">
                <a:solidFill>
                  <a:schemeClr val="dk1"/>
                </a:solidFill>
                <a:latin typeface="Staatliches"/>
                <a:sym typeface="Staatliches"/>
              </a:rPr>
              <a:t>3</a:t>
            </a:r>
          </a:p>
        </p:txBody>
      </p:sp>
      <p:sp>
        <p:nvSpPr>
          <p:cNvPr id="3" name="Google Shape;210;p31">
            <a:extLst>
              <a:ext uri="{FF2B5EF4-FFF2-40B4-BE49-F238E27FC236}">
                <a16:creationId xmlns:a16="http://schemas.microsoft.com/office/drawing/2014/main" id="{C198B784-8FF9-EAD7-819B-37C55F36F1EB}"/>
              </a:ext>
            </a:extLst>
          </p:cNvPr>
          <p:cNvSpPr txBox="1">
            <a:spLocks/>
          </p:cNvSpPr>
          <p:nvPr/>
        </p:nvSpPr>
        <p:spPr>
          <a:xfrm>
            <a:off x="4781338" y="1709308"/>
            <a:ext cx="1391100" cy="50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800"/>
              <a:buFont typeface="Josefin Sans"/>
              <a:buNone/>
              <a:defRPr sz="1800" b="0" i="0" u="none" strike="noStrike" cap="none">
                <a:solidFill>
                  <a:schemeClr val="dk1"/>
                </a:solidFill>
                <a:latin typeface="Staatliches"/>
                <a:ea typeface="Staatliches"/>
                <a:cs typeface="Staatliches"/>
                <a:sym typeface="Staatliches"/>
              </a:defRPr>
            </a:lvl1pPr>
            <a:lvl2pPr marL="914400" marR="0" lvl="1"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2pPr>
            <a:lvl3pPr marL="1371600" marR="0" lvl="2"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3pPr>
            <a:lvl4pPr marL="1828800" marR="0" lvl="3"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4pPr>
            <a:lvl5pPr marL="2286000" marR="0" lvl="4"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5pPr>
            <a:lvl6pPr marL="2743200" marR="0" lvl="5"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6pPr>
            <a:lvl7pPr marL="3200400" marR="0" lvl="6"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7pPr>
            <a:lvl8pPr marL="3657600" marR="0" lvl="7"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8pPr>
            <a:lvl9pPr marL="4114800" marR="0" lvl="8"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9pPr>
          </a:lstStyle>
          <a:p>
            <a:pPr marL="0" indent="0"/>
            <a:r>
              <a:rPr lang="en-CA" dirty="0"/>
              <a:t>ANALYZE Database</a:t>
            </a:r>
          </a:p>
          <a:p>
            <a:pPr marL="0" indent="0"/>
            <a:endParaRPr lang="en-CA" dirty="0"/>
          </a:p>
        </p:txBody>
      </p:sp>
      <p:sp>
        <p:nvSpPr>
          <p:cNvPr id="11" name="TextBox 10">
            <a:extLst>
              <a:ext uri="{FF2B5EF4-FFF2-40B4-BE49-F238E27FC236}">
                <a16:creationId xmlns:a16="http://schemas.microsoft.com/office/drawing/2014/main" id="{43A56D10-C3BE-589E-71EC-EFFA3CDCD342}"/>
              </a:ext>
            </a:extLst>
          </p:cNvPr>
          <p:cNvSpPr txBox="1"/>
          <p:nvPr/>
        </p:nvSpPr>
        <p:spPr>
          <a:xfrm>
            <a:off x="4781338" y="3510065"/>
            <a:ext cx="1519446" cy="846386"/>
          </a:xfrm>
          <a:prstGeom prst="rect">
            <a:avLst/>
          </a:prstGeom>
          <a:noFill/>
        </p:spPr>
        <p:txBody>
          <a:bodyPr wrap="square" rtlCol="0">
            <a:spAutoFit/>
          </a:bodyPr>
          <a:lstStyle/>
          <a:p>
            <a:pPr marL="0" indent="0"/>
            <a:endParaRPr lang="en-CA" sz="1600" dirty="0"/>
          </a:p>
          <a:p>
            <a:pPr marL="0" indent="0"/>
            <a:r>
              <a:rPr lang="en-CA" sz="1100" dirty="0">
                <a:solidFill>
                  <a:schemeClr val="accent2">
                    <a:lumMod val="25000"/>
                  </a:schemeClr>
                </a:solidFill>
                <a:latin typeface="Staatliches"/>
              </a:rPr>
              <a:t>Analyze the data before coming to any assumption</a:t>
            </a:r>
          </a:p>
          <a:p>
            <a:pPr algn="ctr"/>
            <a:endParaRPr lang="en-CA" sz="1100" dirty="0">
              <a:solidFill>
                <a:schemeClr val="accent2">
                  <a:lumMod val="25000"/>
                </a:schemeClr>
              </a:solidFill>
              <a:latin typeface="Staatliches"/>
              <a:sym typeface="Staatliches"/>
            </a:endParaRPr>
          </a:p>
        </p:txBody>
      </p:sp>
      <p:sp>
        <p:nvSpPr>
          <p:cNvPr id="12" name="TextBox 11">
            <a:extLst>
              <a:ext uri="{FF2B5EF4-FFF2-40B4-BE49-F238E27FC236}">
                <a16:creationId xmlns:a16="http://schemas.microsoft.com/office/drawing/2014/main" id="{397D0AB3-2DBE-76F2-EAB4-F299FD7C767D}"/>
              </a:ext>
            </a:extLst>
          </p:cNvPr>
          <p:cNvSpPr txBox="1"/>
          <p:nvPr/>
        </p:nvSpPr>
        <p:spPr>
          <a:xfrm>
            <a:off x="279185" y="3548538"/>
            <a:ext cx="1519446" cy="769441"/>
          </a:xfrm>
          <a:prstGeom prst="rect">
            <a:avLst/>
          </a:prstGeom>
          <a:noFill/>
        </p:spPr>
        <p:txBody>
          <a:bodyPr wrap="square" rtlCol="0">
            <a:spAutoFit/>
          </a:bodyPr>
          <a:lstStyle/>
          <a:p>
            <a:pPr marL="0" indent="0" algn="ctr"/>
            <a:r>
              <a:rPr lang="en-CA" sz="1100" dirty="0">
                <a:solidFill>
                  <a:schemeClr val="accent2">
                    <a:lumMod val="25000"/>
                  </a:schemeClr>
                </a:solidFill>
                <a:latin typeface="Staatliches"/>
              </a:rPr>
              <a:t>Consolidate the datasets: SP500  companies, Shares S&amp;P 500,.</a:t>
            </a:r>
          </a:p>
        </p:txBody>
      </p:sp>
      <p:sp>
        <p:nvSpPr>
          <p:cNvPr id="13" name="TextBox 12">
            <a:extLst>
              <a:ext uri="{FF2B5EF4-FFF2-40B4-BE49-F238E27FC236}">
                <a16:creationId xmlns:a16="http://schemas.microsoft.com/office/drawing/2014/main" id="{C2D28D7F-8F08-A03B-23A1-29208D442786}"/>
              </a:ext>
            </a:extLst>
          </p:cNvPr>
          <p:cNvSpPr txBox="1"/>
          <p:nvPr/>
        </p:nvSpPr>
        <p:spPr>
          <a:xfrm>
            <a:off x="2263849" y="3717815"/>
            <a:ext cx="1519446" cy="769441"/>
          </a:xfrm>
          <a:prstGeom prst="rect">
            <a:avLst/>
          </a:prstGeom>
          <a:noFill/>
        </p:spPr>
        <p:txBody>
          <a:bodyPr wrap="square" rtlCol="0">
            <a:spAutoFit/>
          </a:bodyPr>
          <a:lstStyle/>
          <a:p>
            <a:pPr algn="ctr"/>
            <a:r>
              <a:rPr lang="en-CA" sz="1100" dirty="0">
                <a:solidFill>
                  <a:schemeClr val="accent2">
                    <a:lumMod val="25000"/>
                  </a:schemeClr>
                </a:solidFill>
                <a:latin typeface="Staatliches"/>
                <a:sym typeface="Staatliches"/>
              </a:rPr>
              <a:t>Clean the data that can generate negative effects on the final result</a:t>
            </a:r>
          </a:p>
        </p:txBody>
      </p:sp>
      <p:pic>
        <p:nvPicPr>
          <p:cNvPr id="7" name="Audio 6">
            <a:hlinkClick r:id="" action="ppaction://media"/>
            <a:extLst>
              <a:ext uri="{FF2B5EF4-FFF2-40B4-BE49-F238E27FC236}">
                <a16:creationId xmlns:a16="http://schemas.microsoft.com/office/drawing/2014/main" id="{23FCB8E7-5B6F-2E53-81DD-B88D1053C9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912"/>
    </mc:Choice>
    <mc:Fallback xmlns="">
      <p:transition spd="slow" advTm="11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146" name="Google Shape;146;p26"/>
          <p:cNvSpPr txBox="1">
            <a:spLocks noGrp="1"/>
          </p:cNvSpPr>
          <p:nvPr>
            <p:ph type="body" idx="1"/>
          </p:nvPr>
        </p:nvSpPr>
        <p:spPr>
          <a:xfrm>
            <a:off x="716875" y="752558"/>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04800" algn="l" rtl="0">
              <a:spcBef>
                <a:spcPts val="0"/>
              </a:spcBef>
              <a:spcAft>
                <a:spcPts val="0"/>
              </a:spcAft>
              <a:buSzPts val="1200"/>
              <a:buFont typeface="Spartan"/>
              <a:buChar char="⯀"/>
            </a:pPr>
            <a:r>
              <a:rPr lang="en" sz="2000" dirty="0"/>
              <a:t>Background / Motivation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statement</a:t>
            </a:r>
          </a:p>
          <a:p>
            <a:pPr marL="457200" lvl="0" indent="-304800" algn="l" rtl="0">
              <a:spcBef>
                <a:spcPts val="0"/>
              </a:spcBef>
              <a:spcAft>
                <a:spcPts val="0"/>
              </a:spcAft>
              <a:buSzPts val="1200"/>
              <a:buFont typeface="Spartan"/>
              <a:buChar char="⯀"/>
            </a:pPr>
            <a:endParaRPr lang="en" sz="2000" dirty="0"/>
          </a:p>
          <a:p>
            <a:r>
              <a:rPr lang="en" sz="2000" dirty="0"/>
              <a:t>Project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Analysis questions</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Dataset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Method</a:t>
            </a:r>
          </a:p>
        </p:txBody>
      </p:sp>
      <p:grpSp>
        <p:nvGrpSpPr>
          <p:cNvPr id="2" name="Google Shape;9456;p59">
            <a:extLst>
              <a:ext uri="{FF2B5EF4-FFF2-40B4-BE49-F238E27FC236}">
                <a16:creationId xmlns:a16="http://schemas.microsoft.com/office/drawing/2014/main" id="{4F6AB3B4-9D1D-CA18-07D2-678D81A88C75}"/>
              </a:ext>
            </a:extLst>
          </p:cNvPr>
          <p:cNvGrpSpPr/>
          <p:nvPr/>
        </p:nvGrpSpPr>
        <p:grpSpPr>
          <a:xfrm>
            <a:off x="6195591" y="994154"/>
            <a:ext cx="657710" cy="630646"/>
            <a:chOff x="5309250" y="2903170"/>
            <a:chExt cx="359579" cy="355852"/>
          </a:xfrm>
        </p:grpSpPr>
        <p:sp>
          <p:nvSpPr>
            <p:cNvPr id="3" name="Google Shape;9457;p59">
              <a:extLst>
                <a:ext uri="{FF2B5EF4-FFF2-40B4-BE49-F238E27FC236}">
                  <a16:creationId xmlns:a16="http://schemas.microsoft.com/office/drawing/2014/main" id="{4B4AD4FE-CE51-50D2-C89C-C4411B57493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51B1B5CA-A9CA-AF8D-9E06-06C912EA983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25AD9391-81AF-5770-0481-20DCB9A4ECA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E03E7152-1551-78F6-29B9-9AF0320BE599}"/>
              </a:ext>
            </a:extLst>
          </p:cNvPr>
          <p:cNvGrpSpPr/>
          <p:nvPr/>
        </p:nvGrpSpPr>
        <p:grpSpPr>
          <a:xfrm>
            <a:off x="5241144" y="2643602"/>
            <a:ext cx="657710" cy="630646"/>
            <a:chOff x="5309250" y="2903170"/>
            <a:chExt cx="359579" cy="355852"/>
          </a:xfrm>
        </p:grpSpPr>
        <p:sp>
          <p:nvSpPr>
            <p:cNvPr id="7" name="Google Shape;9457;p59">
              <a:extLst>
                <a:ext uri="{FF2B5EF4-FFF2-40B4-BE49-F238E27FC236}">
                  <a16:creationId xmlns:a16="http://schemas.microsoft.com/office/drawing/2014/main" id="{676029EB-30D1-64BF-BF4D-855D90B6DC19}"/>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DA640B64-1283-BA53-7FDC-59F7D17B2BCA}"/>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A4C9AD8F-29EF-FAE4-0C87-05B08A7F9BB2}"/>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E1B79E51-1008-906B-D80C-AED23C2F79A1}"/>
              </a:ext>
            </a:extLst>
          </p:cNvPr>
          <p:cNvGrpSpPr/>
          <p:nvPr/>
        </p:nvGrpSpPr>
        <p:grpSpPr>
          <a:xfrm>
            <a:off x="215281" y="557377"/>
            <a:ext cx="657710" cy="630646"/>
            <a:chOff x="5309250" y="2903170"/>
            <a:chExt cx="359579" cy="355852"/>
          </a:xfrm>
        </p:grpSpPr>
        <p:sp>
          <p:nvSpPr>
            <p:cNvPr id="11" name="Google Shape;9457;p59">
              <a:extLst>
                <a:ext uri="{FF2B5EF4-FFF2-40B4-BE49-F238E27FC236}">
                  <a16:creationId xmlns:a16="http://schemas.microsoft.com/office/drawing/2014/main" id="{E95783EF-88ED-A54E-6AF9-3296970E8B7E}"/>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4FF754EC-CE0B-5863-4480-FDBF22F479B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042D710-329C-151A-9D78-EC3DFDB110C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456;p59">
            <a:extLst>
              <a:ext uri="{FF2B5EF4-FFF2-40B4-BE49-F238E27FC236}">
                <a16:creationId xmlns:a16="http://schemas.microsoft.com/office/drawing/2014/main" id="{C4C03156-F2C4-8FEB-5D97-13F71CF8849F}"/>
              </a:ext>
            </a:extLst>
          </p:cNvPr>
          <p:cNvGrpSpPr/>
          <p:nvPr/>
        </p:nvGrpSpPr>
        <p:grpSpPr>
          <a:xfrm>
            <a:off x="2344433" y="4411823"/>
            <a:ext cx="657710" cy="630646"/>
            <a:chOff x="5309250" y="2903170"/>
            <a:chExt cx="359579" cy="355852"/>
          </a:xfrm>
        </p:grpSpPr>
        <p:sp>
          <p:nvSpPr>
            <p:cNvPr id="15" name="Google Shape;9457;p59">
              <a:extLst>
                <a:ext uri="{FF2B5EF4-FFF2-40B4-BE49-F238E27FC236}">
                  <a16:creationId xmlns:a16="http://schemas.microsoft.com/office/drawing/2014/main" id="{AF295093-30FC-384D-2670-E2D3D3083C4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58;p59">
              <a:extLst>
                <a:ext uri="{FF2B5EF4-FFF2-40B4-BE49-F238E27FC236}">
                  <a16:creationId xmlns:a16="http://schemas.microsoft.com/office/drawing/2014/main" id="{A9218B7F-8273-53D9-A831-1B647FCBD8CE}"/>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59;p59">
              <a:extLst>
                <a:ext uri="{FF2B5EF4-FFF2-40B4-BE49-F238E27FC236}">
                  <a16:creationId xmlns:a16="http://schemas.microsoft.com/office/drawing/2014/main" id="{80B21262-3944-A2E9-02F2-6F5FF521524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456;p59">
            <a:extLst>
              <a:ext uri="{FF2B5EF4-FFF2-40B4-BE49-F238E27FC236}">
                <a16:creationId xmlns:a16="http://schemas.microsoft.com/office/drawing/2014/main" id="{C82B67BC-1FA7-1B8A-5789-7CE4CB6D9ADB}"/>
              </a:ext>
            </a:extLst>
          </p:cNvPr>
          <p:cNvGrpSpPr/>
          <p:nvPr/>
        </p:nvGrpSpPr>
        <p:grpSpPr>
          <a:xfrm>
            <a:off x="7950794" y="2792380"/>
            <a:ext cx="657710" cy="630646"/>
            <a:chOff x="5309250" y="2903170"/>
            <a:chExt cx="359579" cy="355852"/>
          </a:xfrm>
        </p:grpSpPr>
        <p:sp>
          <p:nvSpPr>
            <p:cNvPr id="19" name="Google Shape;9457;p59">
              <a:extLst>
                <a:ext uri="{FF2B5EF4-FFF2-40B4-BE49-F238E27FC236}">
                  <a16:creationId xmlns:a16="http://schemas.microsoft.com/office/drawing/2014/main" id="{EF45273D-0573-5F5F-9F0D-A17D14245E9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58;p59">
              <a:extLst>
                <a:ext uri="{FF2B5EF4-FFF2-40B4-BE49-F238E27FC236}">
                  <a16:creationId xmlns:a16="http://schemas.microsoft.com/office/drawing/2014/main" id="{36C9ADC5-CA67-170D-0798-62FEA0B984D3}"/>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9;p59">
              <a:extLst>
                <a:ext uri="{FF2B5EF4-FFF2-40B4-BE49-F238E27FC236}">
                  <a16:creationId xmlns:a16="http://schemas.microsoft.com/office/drawing/2014/main" id="{C4DD0BCB-86C3-6468-9882-A1CBB8FAE14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Audio 27">
            <a:hlinkClick r:id="" action="ppaction://media"/>
            <a:extLst>
              <a:ext uri="{FF2B5EF4-FFF2-40B4-BE49-F238E27FC236}">
                <a16:creationId xmlns:a16="http://schemas.microsoft.com/office/drawing/2014/main" id="{E57E675E-19AE-63D1-D7DB-F2BECC06DC0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835"/>
    </mc:Choice>
    <mc:Fallback xmlns="">
      <p:transition spd="slow" advTm="14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CA" sz="3600" dirty="0"/>
              <a:t>Data Transformation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73829" y="1754172"/>
            <a:ext cx="4872363" cy="2759766"/>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For each company of the SP500 index we joined the data for the year 2019, 2020 and 2021 by quarters. After this, Market capitalization was calculated (Share price times Share Volume). Additionally, we found Market capitalization variation for the period 2020 vs 2019 and 2021 vs 2020. Finally, the data was also analyzed by GICS sector.</a:t>
            </a:r>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lvl="0" indent="0" algn="r" rtl="0">
              <a:spcBef>
                <a:spcPts val="0"/>
              </a:spcBef>
              <a:spcAft>
                <a:spcPts val="0"/>
              </a:spcAft>
              <a:buNone/>
            </a:pPr>
            <a:endParaRPr sz="1200" dirty="0"/>
          </a:p>
        </p:txBody>
      </p:sp>
      <p:pic>
        <p:nvPicPr>
          <p:cNvPr id="5" name="Audio 4">
            <a:hlinkClick r:id="" action="ppaction://media"/>
            <a:extLst>
              <a:ext uri="{FF2B5EF4-FFF2-40B4-BE49-F238E27FC236}">
                <a16:creationId xmlns:a16="http://schemas.microsoft.com/office/drawing/2014/main" id="{2B3A060B-6439-5D87-AD43-75DB6E37EF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3883034994"/>
      </p:ext>
    </p:extLst>
  </p:cSld>
  <p:clrMapOvr>
    <a:masterClrMapping/>
  </p:clrMapOvr>
  <mc:AlternateContent xmlns:mc="http://schemas.openxmlformats.org/markup-compatibility/2006" xmlns:p14="http://schemas.microsoft.com/office/powerpoint/2010/main">
    <mc:Choice Requires="p14">
      <p:transition spd="slow" p14:dur="2000" advTm="21887"/>
    </mc:Choice>
    <mc:Fallback xmlns="">
      <p:transition spd="slow" advTm="21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Exploratory Data Analysis (EDA)</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E6C672BB-7B77-202C-0417-8335A2020F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64702815"/>
      </p:ext>
    </p:extLst>
  </p:cSld>
  <p:clrMapOvr>
    <a:masterClrMapping/>
  </p:clrMapOvr>
  <mc:AlternateContent xmlns:mc="http://schemas.openxmlformats.org/markup-compatibility/2006" xmlns:p14="http://schemas.microsoft.com/office/powerpoint/2010/main">
    <mc:Choice Requires="p14">
      <p:transition spd="slow" p14:dur="2000" advTm="1390"/>
    </mc:Choice>
    <mc:Fallback xmlns="">
      <p:transition spd="slow" advTm="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EDA</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4E1FA3-DA81-000D-7868-6076A60CD6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1480" y="1861548"/>
            <a:ext cx="4175450" cy="2649693"/>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9E4573E0-A127-B1F5-89D5-C2DFD4AC81B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261543746"/>
      </p:ext>
    </p:extLst>
  </p:cSld>
  <p:clrMapOvr>
    <a:masterClrMapping/>
  </p:clrMapOvr>
  <mc:AlternateContent xmlns:mc="http://schemas.openxmlformats.org/markup-compatibility/2006" xmlns:p14="http://schemas.microsoft.com/office/powerpoint/2010/main">
    <mc:Choice Requires="p14">
      <p:transition spd="slow" p14:dur="2000" advTm="8045"/>
    </mc:Choice>
    <mc:Fallback xmlns="">
      <p:transition spd="slow" advTm="8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04134" y="2500272"/>
            <a:ext cx="4755294" cy="3168992"/>
          </a:xfrm>
          <a:prstGeom prst="rect">
            <a:avLst/>
          </a:prstGeom>
        </p:spPr>
        <p:txBody>
          <a:bodyPr spcFirstLastPara="1" wrap="square" lIns="91425" tIns="91425" rIns="91425" bIns="91425" anchor="b" anchorCtr="0">
            <a:noAutofit/>
          </a:bodyPr>
          <a:lstStyle/>
          <a:p>
            <a:r>
              <a:rPr lang="en-US" b="1" dirty="0"/>
              <a:t>conclusions</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Audio 2">
            <a:hlinkClick r:id="" action="ppaction://media"/>
            <a:extLst>
              <a:ext uri="{FF2B5EF4-FFF2-40B4-BE49-F238E27FC236}">
                <a16:creationId xmlns:a16="http://schemas.microsoft.com/office/drawing/2014/main" id="{2F2AF451-4233-919C-B3FF-BF7556972D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470370108"/>
      </p:ext>
    </p:extLst>
  </p:cSld>
  <p:clrMapOvr>
    <a:masterClrMapping/>
  </p:clrMapOvr>
  <mc:AlternateContent xmlns:mc="http://schemas.openxmlformats.org/markup-compatibility/2006" xmlns:p14="http://schemas.microsoft.com/office/powerpoint/2010/main">
    <mc:Choice Requires="p14">
      <p:transition spd="slow" p14:dur="2000" advTm="4154"/>
    </mc:Choice>
    <mc:Fallback xmlns="">
      <p:transition spd="slow" advTm="4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224264" y="-31174"/>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07866" y="999170"/>
            <a:ext cx="5337544" cy="3849387"/>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As we could see the SP500 has companies that presents activities in 11 different sectors. The sector with the most presence is </a:t>
            </a:r>
            <a:r>
              <a:rPr lang="en-CA" sz="1200" b="1" dirty="0">
                <a:solidFill>
                  <a:schemeClr val="lt1"/>
                </a:solidFill>
                <a:latin typeface="Spartan"/>
                <a:sym typeface="Spartan"/>
              </a:rPr>
              <a:t>information technology</a:t>
            </a:r>
            <a:r>
              <a:rPr lang="en-CA" sz="1200" dirty="0">
                <a:solidFill>
                  <a:schemeClr val="lt1"/>
                </a:solidFill>
                <a:latin typeface="Spartan"/>
                <a:sym typeface="Spartan"/>
              </a:rPr>
              <a:t>, followed by </a:t>
            </a:r>
            <a:r>
              <a:rPr lang="en-CA" sz="1200" b="1" dirty="0">
                <a:solidFill>
                  <a:schemeClr val="lt1"/>
                </a:solidFill>
                <a:latin typeface="Spartan"/>
                <a:sym typeface="Spartan"/>
              </a:rPr>
              <a:t>industrials</a:t>
            </a:r>
            <a:r>
              <a:rPr lang="en-CA" sz="1200" dirty="0">
                <a:solidFill>
                  <a:schemeClr val="lt1"/>
                </a:solidFill>
                <a:latin typeface="Spartan"/>
                <a:sym typeface="Spartan"/>
              </a:rPr>
              <a:t> and </a:t>
            </a:r>
            <a:r>
              <a:rPr lang="en-CA" sz="1200" b="1" dirty="0">
                <a:solidFill>
                  <a:schemeClr val="lt1"/>
                </a:solidFill>
                <a:latin typeface="Spartan"/>
                <a:sym typeface="Spartan"/>
              </a:rPr>
              <a:t>financials</a:t>
            </a:r>
            <a:r>
              <a:rPr lang="en-CA" sz="1200" dirty="0">
                <a:solidFill>
                  <a:schemeClr val="lt1"/>
                </a:solidFill>
                <a:latin typeface="Spartan"/>
                <a:sym typeface="Spartan"/>
              </a:rPr>
              <a:t>. On the contrary, </a:t>
            </a:r>
            <a:r>
              <a:rPr lang="en-CA" sz="1200" b="1" dirty="0">
                <a:solidFill>
                  <a:schemeClr val="lt1"/>
                </a:solidFill>
                <a:latin typeface="Spartan"/>
                <a:sym typeface="Spartan"/>
              </a:rPr>
              <a:t>energy</a:t>
            </a:r>
            <a:r>
              <a:rPr lang="en-CA" sz="1200" dirty="0">
                <a:solidFill>
                  <a:schemeClr val="lt1"/>
                </a:solidFill>
                <a:latin typeface="Spartan"/>
                <a:sym typeface="Spartan"/>
              </a:rPr>
              <a:t> is the sector with the fewest number of companies operating in this index.</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Regarding the sector that could be highlighted in the market capitalization for the periods 2019-2020, and 2020-2021, we can observe that:</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1- For the year 2020, concerning the previous year, </a:t>
            </a:r>
            <a:r>
              <a:rPr lang="en-CA" sz="1200" b="1" dirty="0">
                <a:solidFill>
                  <a:schemeClr val="lt1"/>
                </a:solidFill>
                <a:latin typeface="Spartan"/>
                <a:sym typeface="Spartan"/>
              </a:rPr>
              <a:t>the information technology sector was the one that led the list</a:t>
            </a:r>
            <a:r>
              <a:rPr lang="en-CA" sz="1200" dirty="0">
                <a:solidFill>
                  <a:schemeClr val="lt1"/>
                </a:solidFill>
                <a:latin typeface="Spartan"/>
                <a:sym typeface="Spartan"/>
              </a:rPr>
              <a:t>, followed by consumer discretionary and communication on services; the first with 34%, the second with 29%, and the third with 13% increase. </a:t>
            </a:r>
            <a:r>
              <a:rPr lang="en-CA" sz="1200" b="1" dirty="0">
                <a:solidFill>
                  <a:schemeClr val="lt1"/>
                </a:solidFill>
                <a:latin typeface="Spartan"/>
                <a:sym typeface="Spartan"/>
              </a:rPr>
              <a:t>On the other hand, the sectors that decreased the most were Real Estate (8%), financials (13%) and energy, with a negative 44%.</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4056874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99570" y="-13516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15421" y="1097883"/>
            <a:ext cx="5322433" cy="3187668"/>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2- The variation of the year 2021 concerning the previous year, </a:t>
            </a:r>
            <a:r>
              <a:rPr lang="en-CA" sz="1200" b="1" u="sng" dirty="0">
                <a:solidFill>
                  <a:schemeClr val="lt1"/>
                </a:solidFill>
                <a:latin typeface="Spartan"/>
                <a:sym typeface="Spartan"/>
              </a:rPr>
              <a:t>all sectors had positive market capitalization variation</a:t>
            </a:r>
            <a:r>
              <a:rPr lang="en-CA" b="1" dirty="0">
                <a:solidFill>
                  <a:schemeClr val="lt1"/>
                </a:solidFill>
                <a:latin typeface="Spartan"/>
                <a:sym typeface="Spartan"/>
              </a:rPr>
              <a:t>,</a:t>
            </a:r>
            <a:r>
              <a:rPr lang="en-CA" sz="1200" dirty="0">
                <a:solidFill>
                  <a:schemeClr val="lt1"/>
                </a:solidFill>
                <a:latin typeface="Spartan"/>
                <a:sym typeface="Spartan"/>
              </a:rPr>
              <a:t> led by energy, financials and consumer discretionary; the first with 55%, the second with 53% and the third with 42% respectively. It should be noted that for this year, most countries began to open borders and reactivate their economy, and it could be seen reflected in the growth and improvement of these companies in economic sectors.</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It should be noted that the companies that had a negative effect in 2020 compared to 2019, for the year 2021,</a:t>
            </a:r>
            <a:r>
              <a:rPr lang="en-CA" sz="1200" b="1" dirty="0">
                <a:solidFill>
                  <a:schemeClr val="lt1"/>
                </a:solidFill>
                <a:latin typeface="Spartan"/>
                <a:sym typeface="Spartan"/>
              </a:rPr>
              <a:t> </a:t>
            </a:r>
            <a:r>
              <a:rPr lang="en-CA" sz="1200" b="1" u="sng" dirty="0">
                <a:solidFill>
                  <a:schemeClr val="lt1"/>
                </a:solidFill>
                <a:latin typeface="Spartan"/>
                <a:sym typeface="Spartan"/>
              </a:rPr>
              <a:t>had a noticeable growth and recovery</a:t>
            </a:r>
            <a:r>
              <a:rPr lang="en-CA" sz="1200" dirty="0">
                <a:solidFill>
                  <a:schemeClr val="lt1"/>
                </a:solidFill>
                <a:latin typeface="Spartan"/>
                <a:sym typeface="Spartan"/>
              </a:rPr>
              <a:t>; such is the case with the Utilities, Industrial, Real Estate, Finance and Energy sectors.</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33491609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27860" y="916656"/>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364982" y="18663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58D7427-17F4-B03E-787C-0A8FB49054AA}"/>
              </a:ext>
            </a:extLst>
          </p:cNvPr>
          <p:cNvSpPr txBox="1"/>
          <p:nvPr/>
        </p:nvSpPr>
        <p:spPr>
          <a:xfrm>
            <a:off x="3789373" y="1452763"/>
            <a:ext cx="4872362" cy="1725729"/>
          </a:xfrm>
          <a:prstGeom prst="rect">
            <a:avLst/>
          </a:prstGeom>
          <a:noFill/>
        </p:spPr>
        <p:txBody>
          <a:bodyPr wrap="square">
            <a:spAutoFit/>
          </a:bodyPr>
          <a:lstStyle/>
          <a:p>
            <a:pPr algn="just">
              <a:lnSpc>
                <a:spcPct val="150000"/>
              </a:lnSpc>
            </a:pPr>
            <a:r>
              <a:rPr lang="en-CA" sz="1200" dirty="0">
                <a:solidFill>
                  <a:schemeClr val="lt1"/>
                </a:solidFill>
                <a:latin typeface="Spartan"/>
              </a:rPr>
              <a:t>Additionally, when comparing the companies that had the best results by quarter, we were able to observe that </a:t>
            </a:r>
            <a:r>
              <a:rPr lang="en-CA" sz="1200" b="1" dirty="0">
                <a:solidFill>
                  <a:schemeClr val="lt1"/>
                </a:solidFill>
                <a:latin typeface="Spartan"/>
              </a:rPr>
              <a:t>Tesla was the company that stood out the most among the periods studied</a:t>
            </a:r>
            <a:r>
              <a:rPr lang="en-CA" sz="1200" dirty="0">
                <a:solidFill>
                  <a:schemeClr val="lt1"/>
                </a:solidFill>
                <a:latin typeface="Spartan"/>
              </a:rPr>
              <a:t>, since by 2020, it was the company that grew the most among the quarter 2 and quarter 4, besides, for the following year, it was the company with the greatest positive variation for the first quarter.</a:t>
            </a:r>
          </a:p>
        </p:txBody>
      </p:sp>
    </p:spTree>
    <p:extLst>
      <p:ext uri="{BB962C8B-B14F-4D97-AF65-F5344CB8AC3E}">
        <p14:creationId xmlns:p14="http://schemas.microsoft.com/office/powerpoint/2010/main" val="39063763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80269" y="2343050"/>
            <a:ext cx="5210726" cy="1163290"/>
          </a:xfrm>
          <a:prstGeom prst="rect">
            <a:avLst/>
          </a:prstGeom>
        </p:spPr>
        <p:txBody>
          <a:bodyPr spcFirstLastPara="1" wrap="square" lIns="91425" tIns="91425" rIns="91425" bIns="91425" anchor="ctr" anchorCtr="0">
            <a:noAutofit/>
          </a:bodyPr>
          <a:lstStyle/>
          <a:p>
            <a:pPr marL="0" indent="0" algn="just">
              <a:lnSpc>
                <a:spcPct val="150000"/>
              </a:lnSpc>
            </a:pPr>
            <a:r>
              <a:rPr lang="en-CA" sz="1200" dirty="0"/>
              <a:t>According to what was previously observed in our analysis of the impact of coronavirus on the market capitalization of sp500 companies, we can recommend to investors that in the event of events of similar characteristics to the Covid-19 pandemic the following:</a:t>
            </a:r>
            <a:r>
              <a:rPr lang="en-US" sz="1200" dirty="0"/>
              <a:t> </a:t>
            </a:r>
          </a:p>
          <a:p>
            <a:pPr marL="0" indent="0" algn="l">
              <a:lnSpc>
                <a:spcPct val="150000"/>
              </a:lnSpc>
            </a:pPr>
            <a:endParaRPr lang="en-US" sz="1200" dirty="0"/>
          </a:p>
          <a:p>
            <a:pPr marL="0" indent="0" algn="just">
              <a:lnSpc>
                <a:spcPct val="150000"/>
              </a:lnSpc>
              <a:spcBef>
                <a:spcPts val="600"/>
              </a:spcBef>
              <a:spcAft>
                <a:spcPts val="600"/>
              </a:spcAft>
            </a:pPr>
            <a:r>
              <a:rPr lang="en-US" sz="1200" dirty="0"/>
              <a:t>1- </a:t>
            </a:r>
            <a:r>
              <a:rPr lang="en-CA" sz="1200" dirty="0"/>
              <a:t>Do not lose control due to temporary losses. </a:t>
            </a:r>
            <a:r>
              <a:rPr lang="en-CA" sz="1200" b="1" dirty="0"/>
              <a:t>The biggest recoveries usually happen right after big falls</a:t>
            </a:r>
            <a:r>
              <a:rPr lang="en-CA" sz="1200" dirty="0"/>
              <a:t>.</a:t>
            </a:r>
            <a:endParaRPr lang="en-US" sz="1200" dirty="0"/>
          </a:p>
          <a:p>
            <a:pPr marL="0" indent="0" algn="just">
              <a:lnSpc>
                <a:spcPct val="150000"/>
              </a:lnSpc>
              <a:spcBef>
                <a:spcPts val="600"/>
              </a:spcBef>
              <a:spcAft>
                <a:spcPts val="600"/>
              </a:spcAft>
            </a:pPr>
            <a:r>
              <a:rPr lang="en-US" sz="1200" dirty="0"/>
              <a:t>2-</a:t>
            </a:r>
            <a:r>
              <a:rPr lang="en-CA" sz="1200" dirty="0"/>
              <a:t> </a:t>
            </a:r>
            <a:r>
              <a:rPr lang="en-CA" sz="1200" b="1" dirty="0"/>
              <a:t>Diversification is a fundamental </a:t>
            </a:r>
            <a:r>
              <a:rPr lang="en-CA" sz="1200" dirty="0"/>
              <a:t>element of investments. By diversifying an investment it is possible to mitigate or minimize the risks.</a:t>
            </a:r>
            <a:endParaRPr lang="en-US" sz="1200" dirty="0"/>
          </a:p>
          <a:p>
            <a:pPr marL="0" indent="0" algn="l">
              <a:lnSpc>
                <a:spcPct val="150000"/>
              </a:lnSpc>
            </a:pPr>
            <a:endParaRPr lang="en-US" sz="1300" dirty="0"/>
          </a:p>
          <a:p>
            <a:pPr marL="0" lvl="0" indent="0" algn="r" rtl="0">
              <a:spcBef>
                <a:spcPts val="0"/>
              </a:spcBef>
              <a:spcAft>
                <a:spcPts val="0"/>
              </a:spcAft>
              <a:buNone/>
            </a:pPr>
            <a:endParaRPr sz="13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69850" y="-80213"/>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RECOMENDATIONS</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559526"/>
      </p:ext>
    </p:extLst>
  </p:cSld>
  <p:clrMapOvr>
    <a:masterClrMapping/>
  </p:clrMapOvr>
  <p:extLst>
    <p:ext uri="{6950BFC3-D8DA-4A85-94F7-54DA5524770B}">
      <p188:commentRel xmlns:p188="http://schemas.microsoft.com/office/powerpoint/2018/8/main" r:id="rId3"/>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REFERENCE</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82987" y="1942765"/>
            <a:ext cx="5005831"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1- </a:t>
            </a:r>
            <a:r>
              <a:rPr lang="en-US" sz="1200" dirty="0" err="1"/>
              <a:t>Ortmann</a:t>
            </a:r>
            <a:r>
              <a:rPr lang="en-US" sz="1200" dirty="0"/>
              <a:t>, R., </a:t>
            </a:r>
            <a:r>
              <a:rPr lang="en-US" sz="1200" dirty="0" err="1"/>
              <a:t>Pelster</a:t>
            </a:r>
            <a:r>
              <a:rPr lang="en-US" sz="1200" dirty="0"/>
              <a:t>, M., &amp; </a:t>
            </a:r>
            <a:r>
              <a:rPr lang="en-US" sz="1200" dirty="0" err="1"/>
              <a:t>Wengerek</a:t>
            </a:r>
            <a:r>
              <a:rPr lang="en-US" sz="1200" dirty="0"/>
              <a:t>, S. T. (2020). COVID-19 and investor behavior. SSRN Electronic Journal. https://doi.org/10.2139/ssrn.3589443 </a:t>
            </a:r>
          </a:p>
          <a:p>
            <a:pPr marL="0" lvl="0" indent="0" algn="r" rtl="0">
              <a:spcBef>
                <a:spcPts val="0"/>
              </a:spcBef>
              <a:spcAft>
                <a:spcPts val="0"/>
              </a:spcAft>
              <a:buNone/>
            </a:pPr>
            <a:endParaRPr sz="1200" dirty="0"/>
          </a:p>
        </p:txBody>
      </p:sp>
    </p:spTree>
    <p:extLst>
      <p:ext uri="{BB962C8B-B14F-4D97-AF65-F5344CB8AC3E}">
        <p14:creationId xmlns:p14="http://schemas.microsoft.com/office/powerpoint/2010/main" val="1340789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3">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7776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Background / Motivation.</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393C874A-986A-526A-84EC-A5D6B247187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47"/>
    </mc:Choice>
    <mc:Fallback xmlns="">
      <p:transition spd="slow" advTm="4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922543" cy="1458175"/>
          </a:xfrm>
          <a:prstGeom prst="rect">
            <a:avLst/>
          </a:prstGeom>
        </p:spPr>
        <p:txBody>
          <a:bodyPr spcFirstLastPara="1" wrap="square" lIns="91425" tIns="91425" rIns="91425" bIns="91425" anchor="ctr" anchorCtr="0">
            <a:noAutofit/>
          </a:bodyPr>
          <a:lstStyle/>
          <a:p>
            <a:pPr marL="0" indent="0">
              <a:lnSpc>
                <a:spcPct val="150000"/>
              </a:lnSpc>
            </a:pPr>
            <a:r>
              <a:rPr lang="en-US" sz="1200" dirty="0"/>
              <a:t>Pandemics are recurrent (Ex. Ebola 2013, Spanish flu 1918), and they had an economic impact. The rise of economic uncertainty during  Covid-19 pandemic (</a:t>
            </a:r>
            <a:r>
              <a:rPr lang="nb-NO" sz="1200" dirty="0"/>
              <a:t>Ortmann et al., 2020</a:t>
            </a:r>
            <a:r>
              <a:rPr lang="en-US" sz="1200" dirty="0"/>
              <a:t>), increased investment risk. Understanding the trend of economic actors, could be used as a comparison for similar events in the future.</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7"/>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7646565" y="3877525"/>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8">
            <a:extLst>
              <a:ext uri="{FF2B5EF4-FFF2-40B4-BE49-F238E27FC236}">
                <a16:creationId xmlns:a16="http://schemas.microsoft.com/office/drawing/2014/main" id="{2AAAFDBE-A4D5-24C5-E13E-674269808424}"/>
              </a:ext>
            </a:extLst>
          </p:cNvPr>
          <p:cNvSpPr txBox="1">
            <a:spLocks/>
          </p:cNvSpPr>
          <p:nvPr/>
        </p:nvSpPr>
        <p:spPr>
          <a:xfrm>
            <a:off x="3906123" y="4190574"/>
            <a:ext cx="4922543" cy="4288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lnSpc>
                <a:spcPct val="150000"/>
              </a:lnSpc>
            </a:pPr>
            <a:r>
              <a:rPr lang="en-US" sz="900" dirty="0"/>
              <a:t>Disclaimer: Even though investment risk augmented during COVID-19, it is not our intention to assure causation. </a:t>
            </a:r>
          </a:p>
        </p:txBody>
      </p:sp>
      <p:pic>
        <p:nvPicPr>
          <p:cNvPr id="15" name="Audio 14">
            <a:hlinkClick r:id="" action="ppaction://media"/>
            <a:extLst>
              <a:ext uri="{FF2B5EF4-FFF2-40B4-BE49-F238E27FC236}">
                <a16:creationId xmlns:a16="http://schemas.microsoft.com/office/drawing/2014/main" id="{AF85FED0-FBE2-318C-2959-F1C7515E6CA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987"/>
    </mc:Choice>
    <mc:Fallback xmlns="">
      <p:transition spd="slow" advTm="43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p:ext uri="{6950BFC3-D8DA-4A85-94F7-54DA5524770B}">
      <p188:commentRel xmlns:p188="http://schemas.microsoft.com/office/powerpoint/2018/8/main" r:id="rId5"/>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995718"/>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Since the COVID-19 pandemic was officially declared in January 2020 , it is relevant to analyze data from the year 2019, 2020 and 2021. Considering seasonality effects, the analysis is performed on a quarterly basis. </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6"/>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Audio 15">
            <a:hlinkClick r:id="" action="ppaction://media"/>
            <a:extLst>
              <a:ext uri="{FF2B5EF4-FFF2-40B4-BE49-F238E27FC236}">
                <a16:creationId xmlns:a16="http://schemas.microsoft.com/office/drawing/2014/main" id="{B0E3E0D7-A93D-6244-8007-D644A8FF9C0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64179231"/>
      </p:ext>
    </p:extLst>
  </p:cSld>
  <p:clrMapOvr>
    <a:masterClrMapping/>
  </p:clrMapOvr>
  <mc:AlternateContent xmlns:mc="http://schemas.openxmlformats.org/markup-compatibility/2006" xmlns:p14="http://schemas.microsoft.com/office/powerpoint/2010/main">
    <mc:Choice Requires="p14">
      <p:transition spd="slow" p14:dur="2000" advTm="743"/>
    </mc:Choice>
    <mc:Fallback xmlns="">
      <p:transition spd="slow" advTm="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2500151"/>
            <a:ext cx="4093200" cy="2231400"/>
          </a:xfrm>
          <a:prstGeom prst="rect">
            <a:avLst/>
          </a:prstGeom>
        </p:spPr>
        <p:txBody>
          <a:bodyPr spcFirstLastPara="1" wrap="square" lIns="91425" tIns="91425" rIns="91425" bIns="91425" anchor="b" anchorCtr="0">
            <a:noAutofit/>
          </a:bodyPr>
          <a:lstStyle/>
          <a:p>
            <a:r>
              <a:rPr lang="en-US" b="1" dirty="0"/>
              <a:t>Problem STATEMENT</a:t>
            </a:r>
            <a:br>
              <a:rPr lang="en-US" b="1" dirty="0"/>
            </a:br>
            <a:br>
              <a:rPr lang="en-US" sz="2400" b="1" dirty="0"/>
            </a:br>
            <a:endParaRPr sz="2400"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Audio 5">
            <a:hlinkClick r:id="" action="ppaction://media"/>
            <a:extLst>
              <a:ext uri="{FF2B5EF4-FFF2-40B4-BE49-F238E27FC236}">
                <a16:creationId xmlns:a16="http://schemas.microsoft.com/office/drawing/2014/main" id="{7E40706B-046E-E24B-B1CE-EFDCF2F46D7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130467631"/>
      </p:ext>
    </p:extLst>
  </p:cSld>
  <p:clrMapOvr>
    <a:masterClrMapping/>
  </p:clrMapOvr>
  <mc:AlternateContent xmlns:mc="http://schemas.openxmlformats.org/markup-compatibility/2006" xmlns:p14="http://schemas.microsoft.com/office/powerpoint/2010/main">
    <mc:Choice Requires="p14">
      <p:transition spd="slow" p14:dur="2000" advTm="1194"/>
    </mc:Choice>
    <mc:Fallback xmlns="">
      <p:transition spd="slow" advTm="1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13250"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97272" y="1909012"/>
            <a:ext cx="5442900" cy="1272900"/>
          </a:xfrm>
          <a:prstGeom prst="rect">
            <a:avLst/>
          </a:prstGeom>
        </p:spPr>
        <p:txBody>
          <a:bodyPr spcFirstLastPara="1" wrap="square" lIns="91425" tIns="91425" rIns="91425" bIns="91425" anchor="ctr" anchorCtr="0">
            <a:noAutofit/>
          </a:bodyPr>
          <a:lstStyle/>
          <a:p>
            <a:pPr marL="0" indent="0"/>
            <a:endParaRPr lang="en-CA" dirty="0"/>
          </a:p>
          <a:p>
            <a:pPr marL="0" indent="0" algn="just"/>
            <a:r>
              <a:rPr lang="en-US" dirty="0"/>
              <a:t>Investors in SP500 index need to understand tendencies on market capitalization before, and after pandemics, in order to use it as a point of comparison for similar events in the future.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grpSp>
        <p:nvGrpSpPr>
          <p:cNvPr id="4" name="Google Shape;9456;p59">
            <a:extLst>
              <a:ext uri="{FF2B5EF4-FFF2-40B4-BE49-F238E27FC236}">
                <a16:creationId xmlns:a16="http://schemas.microsoft.com/office/drawing/2014/main" id="{DBF86AFB-1981-D955-7697-286F037C0E2F}"/>
              </a:ext>
            </a:extLst>
          </p:cNvPr>
          <p:cNvGrpSpPr/>
          <p:nvPr/>
        </p:nvGrpSpPr>
        <p:grpSpPr>
          <a:xfrm>
            <a:off x="7340172" y="3647678"/>
            <a:ext cx="657710" cy="630646"/>
            <a:chOff x="5309250" y="2903170"/>
            <a:chExt cx="359579" cy="355852"/>
          </a:xfrm>
        </p:grpSpPr>
        <p:sp>
          <p:nvSpPr>
            <p:cNvPr id="5" name="Google Shape;9457;p59">
              <a:extLst>
                <a:ext uri="{FF2B5EF4-FFF2-40B4-BE49-F238E27FC236}">
                  <a16:creationId xmlns:a16="http://schemas.microsoft.com/office/drawing/2014/main" id="{28531642-4F08-3ADD-232A-9AD42CE9AD88}"/>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8;p59">
              <a:extLst>
                <a:ext uri="{FF2B5EF4-FFF2-40B4-BE49-F238E27FC236}">
                  <a16:creationId xmlns:a16="http://schemas.microsoft.com/office/drawing/2014/main" id="{6B3DA092-F394-4DF1-6FF3-D6BD398033A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59;p59">
              <a:extLst>
                <a:ext uri="{FF2B5EF4-FFF2-40B4-BE49-F238E27FC236}">
                  <a16:creationId xmlns:a16="http://schemas.microsoft.com/office/drawing/2014/main" id="{648EA68F-9764-7ED8-4ADB-B1FC120CE5F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56;p59">
            <a:extLst>
              <a:ext uri="{FF2B5EF4-FFF2-40B4-BE49-F238E27FC236}">
                <a16:creationId xmlns:a16="http://schemas.microsoft.com/office/drawing/2014/main" id="{320E5C10-F1D0-EEC7-986E-6465D8904CDA}"/>
              </a:ext>
            </a:extLst>
          </p:cNvPr>
          <p:cNvGrpSpPr/>
          <p:nvPr/>
        </p:nvGrpSpPr>
        <p:grpSpPr>
          <a:xfrm>
            <a:off x="1101528" y="1247994"/>
            <a:ext cx="657710" cy="630646"/>
            <a:chOff x="5309250" y="2903170"/>
            <a:chExt cx="359579" cy="355852"/>
          </a:xfrm>
        </p:grpSpPr>
        <p:sp>
          <p:nvSpPr>
            <p:cNvPr id="9" name="Google Shape;9457;p59">
              <a:extLst>
                <a:ext uri="{FF2B5EF4-FFF2-40B4-BE49-F238E27FC236}">
                  <a16:creationId xmlns:a16="http://schemas.microsoft.com/office/drawing/2014/main" id="{F33DD748-3D74-0BFB-D586-970DCADA7C20}"/>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458;p59">
              <a:extLst>
                <a:ext uri="{FF2B5EF4-FFF2-40B4-BE49-F238E27FC236}">
                  <a16:creationId xmlns:a16="http://schemas.microsoft.com/office/drawing/2014/main" id="{774F9DD1-CB5C-57EE-61DC-8D0C3560A611}"/>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459;p59">
              <a:extLst>
                <a:ext uri="{FF2B5EF4-FFF2-40B4-BE49-F238E27FC236}">
                  <a16:creationId xmlns:a16="http://schemas.microsoft.com/office/drawing/2014/main" id="{87BAEA76-BED9-BF7D-7D78-C0AC0D6DD91D}"/>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456;p59">
            <a:extLst>
              <a:ext uri="{FF2B5EF4-FFF2-40B4-BE49-F238E27FC236}">
                <a16:creationId xmlns:a16="http://schemas.microsoft.com/office/drawing/2014/main" id="{B4C71612-AB71-14F9-2CE6-DA56130061E6}"/>
              </a:ext>
            </a:extLst>
          </p:cNvPr>
          <p:cNvGrpSpPr/>
          <p:nvPr/>
        </p:nvGrpSpPr>
        <p:grpSpPr>
          <a:xfrm>
            <a:off x="5661635" y="1181897"/>
            <a:ext cx="657710" cy="630646"/>
            <a:chOff x="5309250" y="2903170"/>
            <a:chExt cx="359579" cy="355852"/>
          </a:xfrm>
        </p:grpSpPr>
        <p:sp>
          <p:nvSpPr>
            <p:cNvPr id="13" name="Google Shape;9457;p59">
              <a:extLst>
                <a:ext uri="{FF2B5EF4-FFF2-40B4-BE49-F238E27FC236}">
                  <a16:creationId xmlns:a16="http://schemas.microsoft.com/office/drawing/2014/main" id="{F6E02C52-95DB-4CBB-5D58-9EC4F88EB37C}"/>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58;p59">
              <a:extLst>
                <a:ext uri="{FF2B5EF4-FFF2-40B4-BE49-F238E27FC236}">
                  <a16:creationId xmlns:a16="http://schemas.microsoft.com/office/drawing/2014/main" id="{0EA7C4B2-3234-EF0E-36C4-20F61E89F29D}"/>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59;p59">
              <a:extLst>
                <a:ext uri="{FF2B5EF4-FFF2-40B4-BE49-F238E27FC236}">
                  <a16:creationId xmlns:a16="http://schemas.microsoft.com/office/drawing/2014/main" id="{2ACA13EA-200F-2DC0-D6AB-E0CCD320348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801;p60">
            <a:extLst>
              <a:ext uri="{FF2B5EF4-FFF2-40B4-BE49-F238E27FC236}">
                <a16:creationId xmlns:a16="http://schemas.microsoft.com/office/drawing/2014/main" id="{0384E51A-123C-09E8-5343-FE0B69A4139A}"/>
              </a:ext>
            </a:extLst>
          </p:cNvPr>
          <p:cNvGrpSpPr/>
          <p:nvPr/>
        </p:nvGrpSpPr>
        <p:grpSpPr>
          <a:xfrm>
            <a:off x="3320264" y="3713549"/>
            <a:ext cx="478918" cy="493950"/>
            <a:chOff x="3539102" y="2427549"/>
            <a:chExt cx="355099" cy="355481"/>
          </a:xfrm>
        </p:grpSpPr>
        <p:sp>
          <p:nvSpPr>
            <p:cNvPr id="17" name="Google Shape;9802;p60">
              <a:extLst>
                <a:ext uri="{FF2B5EF4-FFF2-40B4-BE49-F238E27FC236}">
                  <a16:creationId xmlns:a16="http://schemas.microsoft.com/office/drawing/2014/main" id="{87B004EC-9455-2A29-4468-B27DD7EDABA6}"/>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03;p60">
              <a:extLst>
                <a:ext uri="{FF2B5EF4-FFF2-40B4-BE49-F238E27FC236}">
                  <a16:creationId xmlns:a16="http://schemas.microsoft.com/office/drawing/2014/main" id="{FBF66B8C-6007-7732-023A-4BB39DDB5A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203;p60">
            <a:extLst>
              <a:ext uri="{FF2B5EF4-FFF2-40B4-BE49-F238E27FC236}">
                <a16:creationId xmlns:a16="http://schemas.microsoft.com/office/drawing/2014/main" id="{AF424A5D-23C4-DC38-DFD2-FEDD0E889CC4}"/>
              </a:ext>
            </a:extLst>
          </p:cNvPr>
          <p:cNvGrpSpPr/>
          <p:nvPr/>
        </p:nvGrpSpPr>
        <p:grpSpPr>
          <a:xfrm>
            <a:off x="6319345" y="3596845"/>
            <a:ext cx="657710" cy="462060"/>
            <a:chOff x="2611458" y="3816374"/>
            <a:chExt cx="426329" cy="332375"/>
          </a:xfrm>
        </p:grpSpPr>
        <p:sp>
          <p:nvSpPr>
            <p:cNvPr id="39" name="Google Shape;10204;p60">
              <a:extLst>
                <a:ext uri="{FF2B5EF4-FFF2-40B4-BE49-F238E27FC236}">
                  <a16:creationId xmlns:a16="http://schemas.microsoft.com/office/drawing/2014/main" id="{86ED20D3-939A-440B-2C49-CE19FE07F161}"/>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05;p60">
              <a:extLst>
                <a:ext uri="{FF2B5EF4-FFF2-40B4-BE49-F238E27FC236}">
                  <a16:creationId xmlns:a16="http://schemas.microsoft.com/office/drawing/2014/main" id="{BAE879D0-4E9E-8D4C-C0DB-58A90A21A02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6;p60">
              <a:extLst>
                <a:ext uri="{FF2B5EF4-FFF2-40B4-BE49-F238E27FC236}">
                  <a16:creationId xmlns:a16="http://schemas.microsoft.com/office/drawing/2014/main" id="{67E4DC0F-3E02-96E5-CDDA-6F1DB67E2A3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07;p60">
              <a:extLst>
                <a:ext uri="{FF2B5EF4-FFF2-40B4-BE49-F238E27FC236}">
                  <a16:creationId xmlns:a16="http://schemas.microsoft.com/office/drawing/2014/main" id="{DFA75D1B-BB7E-1F1B-A999-F34E176C7C7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08;p60">
              <a:extLst>
                <a:ext uri="{FF2B5EF4-FFF2-40B4-BE49-F238E27FC236}">
                  <a16:creationId xmlns:a16="http://schemas.microsoft.com/office/drawing/2014/main" id="{9729DCCF-F005-B02A-6343-D80B8EC2188E}"/>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09;p60">
              <a:extLst>
                <a:ext uri="{FF2B5EF4-FFF2-40B4-BE49-F238E27FC236}">
                  <a16:creationId xmlns:a16="http://schemas.microsoft.com/office/drawing/2014/main" id="{8FFDE70F-729B-5191-ABF0-DCA7764E1907}"/>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10;p60">
              <a:extLst>
                <a:ext uri="{FF2B5EF4-FFF2-40B4-BE49-F238E27FC236}">
                  <a16:creationId xmlns:a16="http://schemas.microsoft.com/office/drawing/2014/main" id="{5040F413-4A24-5B69-5C5A-54BAF13FA850}"/>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11;p60">
              <a:extLst>
                <a:ext uri="{FF2B5EF4-FFF2-40B4-BE49-F238E27FC236}">
                  <a16:creationId xmlns:a16="http://schemas.microsoft.com/office/drawing/2014/main" id="{FA7574A0-929B-7740-CC92-44660C40AE7C}"/>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12;p60">
              <a:extLst>
                <a:ext uri="{FF2B5EF4-FFF2-40B4-BE49-F238E27FC236}">
                  <a16:creationId xmlns:a16="http://schemas.microsoft.com/office/drawing/2014/main" id="{DE55723D-7B9A-CCEE-5794-A922956DE35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13;p60">
              <a:extLst>
                <a:ext uri="{FF2B5EF4-FFF2-40B4-BE49-F238E27FC236}">
                  <a16:creationId xmlns:a16="http://schemas.microsoft.com/office/drawing/2014/main" id="{9269F03B-600F-7FE0-EF71-8EB92651A9C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5;p28">
            <a:extLst>
              <a:ext uri="{FF2B5EF4-FFF2-40B4-BE49-F238E27FC236}">
                <a16:creationId xmlns:a16="http://schemas.microsoft.com/office/drawing/2014/main" id="{49B987BA-02CD-C31B-9037-2A031A404A27}"/>
              </a:ext>
            </a:extLst>
          </p:cNvPr>
          <p:cNvSpPr txBox="1">
            <a:spLocks/>
          </p:cNvSpPr>
          <p:nvPr/>
        </p:nvSpPr>
        <p:spPr>
          <a:xfrm>
            <a:off x="800100" y="4043320"/>
            <a:ext cx="7059748" cy="6800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r>
              <a:rPr lang="en-US" sz="900" dirty="0">
                <a:solidFill>
                  <a:schemeClr val="accent2">
                    <a:lumMod val="75000"/>
                  </a:schemeClr>
                </a:solidFill>
              </a:rPr>
              <a:t>*Before refers to all quarters of 2019.</a:t>
            </a:r>
            <a:br>
              <a:rPr lang="en-US" sz="900" dirty="0">
                <a:solidFill>
                  <a:schemeClr val="accent2">
                    <a:lumMod val="75000"/>
                  </a:schemeClr>
                </a:solidFill>
              </a:rPr>
            </a:br>
            <a:r>
              <a:rPr lang="en-US" sz="900" dirty="0">
                <a:solidFill>
                  <a:schemeClr val="accent2">
                    <a:lumMod val="75000"/>
                  </a:schemeClr>
                </a:solidFill>
              </a:rPr>
              <a:t>*After refers to all quarters of 2021.</a:t>
            </a:r>
          </a:p>
          <a:p>
            <a:pPr marL="0" indent="0" algn="l">
              <a:lnSpc>
                <a:spcPct val="150000"/>
              </a:lnSpc>
            </a:pPr>
            <a:endParaRPr lang="en-US" sz="900" dirty="0">
              <a:solidFill>
                <a:schemeClr val="tx1"/>
              </a:solidFill>
            </a:endParaRPr>
          </a:p>
        </p:txBody>
      </p:sp>
      <p:pic>
        <p:nvPicPr>
          <p:cNvPr id="22" name="Audio 21">
            <a:hlinkClick r:id="" action="ppaction://media"/>
            <a:extLst>
              <a:ext uri="{FF2B5EF4-FFF2-40B4-BE49-F238E27FC236}">
                <a16:creationId xmlns:a16="http://schemas.microsoft.com/office/drawing/2014/main" id="{06FCCC4E-9EC6-2280-36B0-F5C78F9BE6C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171"/>
    </mc:Choice>
    <mc:Fallback xmlns="">
      <p:transition spd="slow" advTm="16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extLst>
    <p:ext uri="{6950BFC3-D8DA-4A85-94F7-54DA5524770B}">
      <p188:commentRel xmlns:p188="http://schemas.microsoft.com/office/powerpoint/2018/8/main" r:id="rId5"/>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pROJECT description</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Audio 7">
            <a:hlinkClick r:id="" action="ppaction://media"/>
            <a:extLst>
              <a:ext uri="{FF2B5EF4-FFF2-40B4-BE49-F238E27FC236}">
                <a16:creationId xmlns:a16="http://schemas.microsoft.com/office/drawing/2014/main" id="{655256A6-D40F-E6EF-524C-3E8A63974D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758798554"/>
      </p:ext>
    </p:extLst>
  </p:cSld>
  <p:clrMapOvr>
    <a:masterClrMapping/>
  </p:clrMapOvr>
  <mc:AlternateContent xmlns:mc="http://schemas.openxmlformats.org/markup-compatibility/2006" xmlns:p14="http://schemas.microsoft.com/office/powerpoint/2010/main">
    <mc:Choice Requires="p14">
      <p:transition spd="slow" p14:dur="2000" advTm="2472"/>
    </mc:Choice>
    <mc:Fallback xmlns="">
      <p:transition spd="slow" advTm="2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695908"/>
            <a:ext cx="4422513" cy="2724386"/>
          </a:xfrm>
          <a:prstGeom prst="rect">
            <a:avLst/>
          </a:prstGeom>
        </p:spPr>
        <p:txBody>
          <a:bodyPr spcFirstLastPara="1" wrap="square" lIns="91425" tIns="91425" rIns="91425" bIns="91425" anchor="ctr" anchorCtr="0">
            <a:noAutofit/>
          </a:bodyPr>
          <a:lstStyle/>
          <a:p>
            <a:pPr marL="0" indent="0" algn="just">
              <a:lnSpc>
                <a:spcPct val="150000"/>
              </a:lnSpc>
            </a:pPr>
            <a:r>
              <a:rPr lang="en-US" dirty="0"/>
              <a:t>Create a descriptive analysis to comprehend the market capitalization value of the companies that belong to the SP500 index in the year 2019, 2020 and 2021 by quarters. </a:t>
            </a: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PROJECT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8533;p57">
            <a:extLst>
              <a:ext uri="{FF2B5EF4-FFF2-40B4-BE49-F238E27FC236}">
                <a16:creationId xmlns:a16="http://schemas.microsoft.com/office/drawing/2014/main" id="{5716DB28-F76F-E347-D116-297E0A80D222}"/>
              </a:ext>
            </a:extLst>
          </p:cNvPr>
          <p:cNvGrpSpPr/>
          <p:nvPr/>
        </p:nvGrpSpPr>
        <p:grpSpPr>
          <a:xfrm>
            <a:off x="5068124" y="3539920"/>
            <a:ext cx="1872052" cy="999912"/>
            <a:chOff x="5159450" y="1919950"/>
            <a:chExt cx="1541050" cy="862500"/>
          </a:xfrm>
        </p:grpSpPr>
        <p:sp>
          <p:nvSpPr>
            <p:cNvPr id="4" name="Google Shape;8534;p57">
              <a:extLst>
                <a:ext uri="{FF2B5EF4-FFF2-40B4-BE49-F238E27FC236}">
                  <a16:creationId xmlns:a16="http://schemas.microsoft.com/office/drawing/2014/main" id="{FE532A8B-F0ED-2C67-72D7-5D4871B7BFC3}"/>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 name="Google Shape;8535;p57">
              <a:extLst>
                <a:ext uri="{FF2B5EF4-FFF2-40B4-BE49-F238E27FC236}">
                  <a16:creationId xmlns:a16="http://schemas.microsoft.com/office/drawing/2014/main" id="{BD4987DF-2650-41ED-6CD2-361EC15E9D54}"/>
                </a:ext>
              </a:extLst>
            </p:cNvPr>
            <p:cNvGrpSpPr/>
            <p:nvPr/>
          </p:nvGrpSpPr>
          <p:grpSpPr>
            <a:xfrm>
              <a:off x="5159450" y="1919950"/>
              <a:ext cx="1541050" cy="862500"/>
              <a:chOff x="5159450" y="1919950"/>
              <a:chExt cx="1541050" cy="862500"/>
            </a:xfrm>
          </p:grpSpPr>
          <p:cxnSp>
            <p:nvCxnSpPr>
              <p:cNvPr id="6" name="Google Shape;8536;p57">
                <a:extLst>
                  <a:ext uri="{FF2B5EF4-FFF2-40B4-BE49-F238E27FC236}">
                    <a16:creationId xmlns:a16="http://schemas.microsoft.com/office/drawing/2014/main" id="{CFEEFA74-9FFD-D813-5190-F0A834C00477}"/>
                  </a:ext>
                </a:extLst>
              </p:cNvPr>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 name="Google Shape;8537;p57">
                <a:extLst>
                  <a:ext uri="{FF2B5EF4-FFF2-40B4-BE49-F238E27FC236}">
                    <a16:creationId xmlns:a16="http://schemas.microsoft.com/office/drawing/2014/main" id="{51862FA4-C5AC-57F1-3518-A4A0DA5E95AF}"/>
                  </a:ext>
                </a:extLst>
              </p:cNvPr>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pic>
        <p:nvPicPr>
          <p:cNvPr id="27" name="Picture 26">
            <a:extLst>
              <a:ext uri="{FF2B5EF4-FFF2-40B4-BE49-F238E27FC236}">
                <a16:creationId xmlns:a16="http://schemas.microsoft.com/office/drawing/2014/main" id="{0102B98A-CD84-8FB4-630E-A45B66D2A1F2}"/>
              </a:ext>
            </a:extLst>
          </p:cNvPr>
          <p:cNvPicPr>
            <a:picLocks noChangeAspect="1"/>
          </p:cNvPicPr>
          <p:nvPr/>
        </p:nvPicPr>
        <p:blipFill>
          <a:blip r:embed="rId7"/>
          <a:stretch>
            <a:fillRect/>
          </a:stretch>
        </p:blipFill>
        <p:spPr>
          <a:xfrm>
            <a:off x="6951955" y="3288017"/>
            <a:ext cx="546582" cy="546582"/>
          </a:xfrm>
          <a:prstGeom prst="rect">
            <a:avLst/>
          </a:prstGeom>
        </p:spPr>
      </p:pic>
      <p:pic>
        <p:nvPicPr>
          <p:cNvPr id="10" name="Audio 9">
            <a:hlinkClick r:id="" action="ppaction://media"/>
            <a:extLst>
              <a:ext uri="{FF2B5EF4-FFF2-40B4-BE49-F238E27FC236}">
                <a16:creationId xmlns:a16="http://schemas.microsoft.com/office/drawing/2014/main" id="{46E3D59A-25D3-42FF-A8DB-E88B1206EE3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24591567"/>
      </p:ext>
    </p:extLst>
  </p:cSld>
  <p:clrMapOvr>
    <a:masterClrMapping/>
  </p:clrMapOvr>
  <mc:AlternateContent xmlns:mc="http://schemas.openxmlformats.org/markup-compatibility/2006" xmlns:p14="http://schemas.microsoft.com/office/powerpoint/2010/main">
    <mc:Choice Requires="p14">
      <p:transition spd="slow" p14:dur="2000" advTm="30822"/>
    </mc:Choice>
    <mc:Fallback xmlns="">
      <p:transition spd="slow" advTm="30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6950BFC3-D8DA-4A85-94F7-54DA5524770B}">
      <p188:commentRel xmlns:p188="http://schemas.microsoft.com/office/powerpoint/2018/8/main" r:id="rId5"/>
    </p:ext>
  </p:extLst>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1238</TotalTime>
  <Words>1275</Words>
  <Application>Microsoft Office PowerPoint</Application>
  <PresentationFormat>On-screen Show (16:9)</PresentationFormat>
  <Paragraphs>106</Paragraphs>
  <Slides>29</Slides>
  <Notes>29</Notes>
  <HiddenSlides>0</HiddenSlides>
  <MMClips>23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Staatliches</vt:lpstr>
      <vt:lpstr>Bebas Neue</vt:lpstr>
      <vt:lpstr>Arial</vt:lpstr>
      <vt:lpstr>Josefin Slab</vt:lpstr>
      <vt:lpstr>Spartan</vt:lpstr>
      <vt:lpstr>Josefin Sans</vt:lpstr>
      <vt:lpstr>Economic Impact of Coronavirus by Slidesgo</vt:lpstr>
      <vt:lpstr> Analysis on the impact of coronavirus on market capitalization of sp500 companies        Group 003-001 Ricardo Calleja Jose Toro Patricio Ramirez Cristian Salinas</vt:lpstr>
      <vt:lpstr>CONTENTS</vt:lpstr>
      <vt:lpstr>Background / Motivation.</vt:lpstr>
      <vt:lpstr>Background / Motivation.</vt:lpstr>
      <vt:lpstr>Background / Motivation.</vt:lpstr>
      <vt:lpstr>Problem STATEMENT  </vt:lpstr>
      <vt:lpstr>”</vt:lpstr>
      <vt:lpstr>pROJECT description </vt:lpstr>
      <vt:lpstr>PROJECT DESCRIPTION</vt:lpstr>
      <vt:lpstr>Analysis Questions  </vt:lpstr>
      <vt:lpstr>   1) How each GICS sector in the sp500 index performed in market capitalization terms FOR THE PERIODs 2021-2020 and 2020-2019?  2) WHICH  WAS THE TOP COMPANY in the sp500 index WITH HIGHER POSITIVE MARKET CAPITALIZATION FOR each quarter in the periods 2021-2020 and 2020-2019?  </vt:lpstr>
      <vt:lpstr>1) How each GICS sector in the sp500 index performed in market capitalization terms FOR THE PERIOD 2020-2019?    </vt:lpstr>
      <vt:lpstr>1) How each GICS sector in the sp500 index performed in market capitalization terms for the PERIOD 2021-2020?    </vt:lpstr>
      <vt:lpstr>2) WHICH  WAS THE TOP COMPANY in the sp500 index WITH HIGHER POSITIVE MARKET CAPITALIZATION FOR each quarter in the periods 2021-2020 and 2020-2019?  </vt:lpstr>
      <vt:lpstr>Dataset Description   </vt:lpstr>
      <vt:lpstr>Dataset Description</vt:lpstr>
      <vt:lpstr>Dataset Description</vt:lpstr>
      <vt:lpstr>METHOD   </vt:lpstr>
      <vt:lpstr>METHOD</vt:lpstr>
      <vt:lpstr>Data Transformation</vt:lpstr>
      <vt:lpstr>Exploratory Data Analysis (EDA)   </vt:lpstr>
      <vt:lpstr>EDA</vt:lpstr>
      <vt:lpstr>conclusions   </vt:lpstr>
      <vt:lpstr>CONCLUSION</vt:lpstr>
      <vt:lpstr>CONCLUSION</vt:lpstr>
      <vt:lpstr>CONCLUSION</vt:lpstr>
      <vt:lpstr>RECOMENDATIONS</vt:lpstr>
      <vt:lpstr>REFERENCE</vt:lpstr>
      <vt:lpstr> Analysis on the impact of coronavirus on market capitalization of sp500 companies        Group 003-001 Ricardo Calleja Jose Toro Patricio Ramirez Cristian Salinas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IMPACT OF CORONAVIRUS</dc:title>
  <dc:creator>crist</dc:creator>
  <cp:lastModifiedBy>Ricardo Calleja Matos</cp:lastModifiedBy>
  <cp:revision>67</cp:revision>
  <dcterms:modified xsi:type="dcterms:W3CDTF">2022-12-08T17:25:51Z</dcterms:modified>
</cp:coreProperties>
</file>